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6527" r:id="rId5"/>
    <p:sldId id="6534" r:id="rId6"/>
    <p:sldId id="6535" r:id="rId7"/>
    <p:sldId id="6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Hackett" initials="LH" lastIdx="7" clrIdx="0">
    <p:extLst>
      <p:ext uri="{19B8F6BF-5375-455C-9EA6-DF929625EA0E}">
        <p15:presenceInfo xmlns:p15="http://schemas.microsoft.com/office/powerpoint/2012/main" userId="S::Lorraine.Hackett@mazars.co.uk::8f887e52-e25d-47ae-995a-f8080a42c372" providerId="AD"/>
      </p:ext>
    </p:extLst>
  </p:cmAuthor>
  <p:cmAuthor id="2" name="SEBBAN Samuel" initials="SS" lastIdx="1" clrIdx="1">
    <p:extLst>
      <p:ext uri="{19B8F6BF-5375-455C-9EA6-DF929625EA0E}">
        <p15:presenceInfo xmlns:p15="http://schemas.microsoft.com/office/powerpoint/2012/main" userId="S::samuel.sebban@mazars.fr::a8f3f45b-4241-4fce-9488-4276445c21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1FB"/>
    <a:srgbClr val="79B0DA"/>
    <a:srgbClr val="0070CE"/>
    <a:srgbClr val="447E8F"/>
    <a:srgbClr val="FFFFFF"/>
    <a:srgbClr val="3D4975"/>
    <a:srgbClr val="FCF7F2"/>
    <a:srgbClr val="C5B497"/>
    <a:srgbClr val="293955"/>
    <a:srgbClr val="1C1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313EE-12D3-4D26-95FA-F84092FE1387}" v="1" dt="2023-02-28T16:04:16.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067" autoAdjust="0"/>
  </p:normalViewPr>
  <p:slideViewPr>
    <p:cSldViewPr snapToGrid="0" snapToObjects="1">
      <p:cViewPr varScale="1">
        <p:scale>
          <a:sx n="106" d="100"/>
          <a:sy n="106" d="100"/>
        </p:scale>
        <p:origin x="732" y="102"/>
      </p:cViewPr>
      <p:guideLst>
        <p:guide orient="horz" pos="26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2B16E-8AF4-8D42-84F1-3DB75DC62B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A71BE1-557F-E741-A20B-C8EABAF581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50B626-EDF4-D245-9DA2-F9A63703C5C7}" type="datetimeFigureOut">
              <a:rPr lang="en-US" smtClean="0"/>
              <a:t>2/28/2023</a:t>
            </a:fld>
            <a:endParaRPr lang="en-US" dirty="0"/>
          </a:p>
        </p:txBody>
      </p:sp>
      <p:sp>
        <p:nvSpPr>
          <p:cNvPr id="4" name="Footer Placeholder 3">
            <a:extLst>
              <a:ext uri="{FF2B5EF4-FFF2-40B4-BE49-F238E27FC236}">
                <a16:creationId xmlns:a16="http://schemas.microsoft.com/office/drawing/2014/main" id="{CEEDA478-7629-7442-8D84-B46D2A346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4A80A6-1307-CF47-A0C3-5EFB74BF88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EA87AB-93EA-7546-8E4C-B0EB3D282E42}" type="slidenum">
              <a:rPr lang="en-US" smtClean="0"/>
              <a:t>‹N°›</a:t>
            </a:fld>
            <a:endParaRPr lang="en-US" dirty="0"/>
          </a:p>
        </p:txBody>
      </p:sp>
    </p:spTree>
    <p:extLst>
      <p:ext uri="{BB962C8B-B14F-4D97-AF65-F5344CB8AC3E}">
        <p14:creationId xmlns:p14="http://schemas.microsoft.com/office/powerpoint/2010/main" val="224726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8AE5B-7658-AE41-BA53-731F11E00D42}" type="datetimeFigureOut">
              <a:rPr lang="en-US" smtClean="0"/>
              <a:t>2/28/2023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2631A-BA9A-BD47-9087-B0624DA30F7E}" type="slidenum">
              <a:rPr lang="en-US" smtClean="0"/>
              <a:t>‹N°›</a:t>
            </a:fld>
            <a:endParaRPr lang="en-US" dirty="0"/>
          </a:p>
        </p:txBody>
      </p:sp>
    </p:spTree>
    <p:extLst>
      <p:ext uri="{BB962C8B-B14F-4D97-AF65-F5344CB8AC3E}">
        <p14:creationId xmlns:p14="http://schemas.microsoft.com/office/powerpoint/2010/main" val="16824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02631A-BA9A-BD47-9087-B0624DA30F7E}" type="slidenum">
              <a:rPr lang="en-US" smtClean="0"/>
              <a:t>1</a:t>
            </a:fld>
            <a:endParaRPr lang="en-US" dirty="0"/>
          </a:p>
        </p:txBody>
      </p:sp>
    </p:spTree>
    <p:extLst>
      <p:ext uri="{BB962C8B-B14F-4D97-AF65-F5344CB8AC3E}">
        <p14:creationId xmlns:p14="http://schemas.microsoft.com/office/powerpoint/2010/main" val="3783021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zars.fr/Accueil/Services/Fiscalite-et-Juridique/Fiscalite/Les-prix-de-transfer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zars.fr/Accueil/Services/Fiscalite-et-Juridique/Fiscalite/Les-prix-de-transfert" TargetMode="External"/><Relationship Id="rId1" Type="http://schemas.openxmlformats.org/officeDocument/2006/relationships/slideMaster" Target="../slideMasters/slideMaster1.xml"/><Relationship Id="rId4" Type="http://schemas.openxmlformats.org/officeDocument/2006/relationships/hyperlink" Target="https://www.mazars.com/Home/Services/Tax/Transfer-pricing" TargetMode="Externa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r>
              <a:rPr lang="en-US" dirty="0"/>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a:t>
            </a:r>
            <a:r>
              <a:rPr lang="en-US" dirty="0" err="1"/>
              <a:t>Date,Year</a:t>
            </a:r>
            <a:endParaRPr lang="en-US" dirty="0"/>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hlinkClick r:id="rId2"/>
            <a:extLst>
              <a:ext uri="{FF2B5EF4-FFF2-40B4-BE49-F238E27FC236}">
                <a16:creationId xmlns:a16="http://schemas.microsoft.com/office/drawing/2014/main" id="{83F9C26B-39DF-490A-A9A9-3F75434C4AD3}"/>
              </a:ext>
            </a:extLst>
          </p:cNvPr>
          <p:cNvPicPr>
            <a:picLocks noChangeAspect="1"/>
          </p:cNvPicPr>
          <p:nvPr userDrawn="1"/>
        </p:nvPicPr>
        <p:blipFill>
          <a:blip r:embed="rId3"/>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userDrawn="1">
          <p15:clr>
            <a:srgbClr val="FBAE40"/>
          </p15:clr>
        </p15:guide>
        <p15:guide id="4" orient="horz" pos="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C2D446F-F5AE-42B4-B81A-6F5BF1C1B0F8}"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BF0712C-AB96-463B-A142-3FC5162EB5D0}"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4CD3607-4D6B-48A8-8C16-E700D37FEBEE}"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4681D60-79F7-42C8-9AED-70EEC46CEF00}"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053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1684437-76F3-4BBE-B113-10E862D1AED9}"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6240463" y="2438401"/>
            <a:ext cx="5646738" cy="36195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384625"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374713"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6">
            <a:extLst>
              <a:ext uri="{FF2B5EF4-FFF2-40B4-BE49-F238E27FC236}">
                <a16:creationId xmlns:a16="http://schemas.microsoft.com/office/drawing/2014/main" id="{1AC14818-320D-4784-B85D-9EDFAB37AFEA}"/>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Tree>
    <p:extLst>
      <p:ext uri="{BB962C8B-B14F-4D97-AF65-F5344CB8AC3E}">
        <p14:creationId xmlns:p14="http://schemas.microsoft.com/office/powerpoint/2010/main" val="53563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D5EA66E-31F5-4F63-A59C-ED5030B6E527}"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1" name="Content Placeholder 6">
            <a:extLst>
              <a:ext uri="{FF2B5EF4-FFF2-40B4-BE49-F238E27FC236}">
                <a16:creationId xmlns:a16="http://schemas.microsoft.com/office/drawing/2014/main" id="{57085EB9-5A64-44E5-8A42-096C983CE65D}"/>
              </a:ext>
            </a:extLst>
          </p:cNvPr>
          <p:cNvSpPr>
            <a:spLocks noGrp="1"/>
          </p:cNvSpPr>
          <p:nvPr>
            <p:ph sz="quarter" idx="38" hasCustomPrompt="1"/>
          </p:nvPr>
        </p:nvSpPr>
        <p:spPr>
          <a:xfrm>
            <a:off x="7914001" y="304800"/>
            <a:ext cx="3973200" cy="1257300"/>
          </a:xfrm>
          <a:solidFill>
            <a:srgbClr val="E4F1FB"/>
          </a:solidFill>
        </p:spPr>
        <p:txBody>
          <a:bodyPr lIns="182880" tIns="182880" rIns="548640" bIns="182880">
            <a:noAutofit/>
          </a:bodyPr>
          <a:lstStyle>
            <a:lvl1pPr marL="0" indent="0">
              <a:buNone/>
              <a:defRPr sz="1200">
                <a:solidFill>
                  <a:schemeClr val="tx1"/>
                </a:solidFill>
              </a:defRPr>
            </a:lvl1pPr>
          </a:lstStyle>
          <a:p>
            <a:pPr lvl="0"/>
            <a:r>
              <a:rPr lang="en-US" sz="1200" dirty="0"/>
              <a:t>Use this box for extra content </a:t>
            </a:r>
            <a:br>
              <a:rPr lang="en-US" sz="1200" dirty="0"/>
            </a:br>
            <a:r>
              <a:rPr lang="en-US" sz="1200" dirty="0"/>
              <a:t>(delete if not needed)</a:t>
            </a:r>
            <a:endParaRPr lang="en-US" dirty="0"/>
          </a:p>
        </p:txBody>
      </p:sp>
    </p:spTree>
    <p:extLst>
      <p:ext uri="{BB962C8B-B14F-4D97-AF65-F5344CB8AC3E}">
        <p14:creationId xmlns:p14="http://schemas.microsoft.com/office/powerpoint/2010/main" val="2907384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72CBADF-68DB-4F2F-9CAD-1F311EA66374}"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10297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52A6AB7-EA90-449A-9E9A-D3C02ED85174}"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xx%</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09C5849-0DEA-408D-A18F-F8869CDAB77C}"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solidFill>
            <a:schemeClr val="bg2"/>
          </a:solidFill>
          <a:ln w="381000" cap="flat">
            <a:noFill/>
            <a:miter lim="800000"/>
          </a:ln>
        </p:spPr>
        <p:txBody>
          <a:bodyPr/>
          <a:lstStyle/>
          <a:p>
            <a:r>
              <a:rPr lang="en-US" dirty="0"/>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xx%</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xx%</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2</a:t>
            </a:r>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314D28C-AC78-4B2C-825F-A09F1D7C3C01}"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0960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1158239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799" y="1905000"/>
            <a:ext cx="11582399"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11834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C52FCAB-BF32-4985-86D7-8F1C98ACEA11}"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1CCBE280-DA65-417A-8A60-3C1C1A7EC0DB}"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dirty="0"/>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0E38BCE-2D07-463A-929A-876937DE70DF}"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7AB8067-DB5F-4C86-A3B7-DDD0595E598A}"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a:t>
            </a:r>
          </a:p>
          <a:p>
            <a:pPr lvl="0"/>
            <a:r>
              <a:rPr lang="en-US" dirty="0"/>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CF1C9FE-F19E-4688-8BAC-D2B7DA94B790}"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84983067-C761-4B10-B990-4084C4E71BFC}"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en-US" dirty="0"/>
              <a:t>Click icon to add picture</a:t>
            </a:r>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62261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BD52D5F-5901-4505-B698-034657A9EEB6}"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hasCustomPrompt="1"/>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dirty="0"/>
              <a:t>Ensure picture border colour matches image using the Mazars colour picker</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355957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1E1D6EA-EAD2-4F00-BA46-75DDCD39E608}"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en-US" dirty="0"/>
              <a:t>Click icon to add picture</a:t>
            </a:r>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77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061C653-18A1-4356-8F10-639C95D5A47C}"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dirty="0"/>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3387669"/>
      </p:ext>
    </p:extLst>
  </p:cSld>
  <p:clrMapOvr>
    <a:masterClrMapping/>
  </p:clrMapOvr>
  <p:extLst>
    <p:ext uri="{DCECCB84-F9BA-43D5-87BE-67443E8EF086}">
      <p15:sldGuideLst xmlns:p15="http://schemas.microsoft.com/office/powerpoint/2012/main">
        <p15:guide id="1" pos="2640" userDrawn="1">
          <p15:clr>
            <a:srgbClr val="FBAE40"/>
          </p15:clr>
        </p15:guide>
        <p15:guide id="2" pos="508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6BD0799-7A75-4551-8D3D-360C69FE4499}"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dirty="0"/>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en-US" dirty="0"/>
              <a:t>Click icon to add picture</a:t>
            </a:r>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41329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F9666B2-6034-4943-997A-4C6C58FBB80D}"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dirty="0"/>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562100"/>
            <a:ext cx="11582400" cy="39624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dirty="0"/>
              <a:t>Section 1 title</a:t>
            </a:r>
          </a:p>
          <a:p>
            <a:pPr lvl="0"/>
            <a:r>
              <a:rPr lang="en-US" dirty="0"/>
              <a:t>Section 2 title</a:t>
            </a:r>
          </a:p>
          <a:p>
            <a:pPr lvl="0"/>
            <a:r>
              <a:rPr lang="en-US" dirty="0"/>
              <a:t>Section 3 title</a:t>
            </a:r>
          </a:p>
          <a:p>
            <a:pPr lvl="0"/>
            <a:r>
              <a:rPr lang="en-US" dirty="0"/>
              <a:t>Section 4 title</a:t>
            </a:r>
          </a:p>
          <a:p>
            <a:pPr lvl="0"/>
            <a:r>
              <a:rPr lang="en-US" dirty="0"/>
              <a:t>Section 5 title</a:t>
            </a:r>
          </a:p>
          <a:p>
            <a:pPr lvl="0"/>
            <a:r>
              <a:rPr lang="en-US" dirty="0"/>
              <a:t>Section 6 title</a:t>
            </a:r>
          </a:p>
          <a:p>
            <a:pPr lvl="0"/>
            <a:r>
              <a:rPr lang="en-US" dirty="0"/>
              <a:t>Section 7 title</a:t>
            </a:r>
          </a:p>
          <a:p>
            <a:pPr lvl="0"/>
            <a:r>
              <a:rPr lang="en-US" dirty="0"/>
              <a:t>Section 8 title</a:t>
            </a:r>
          </a:p>
        </p:txBody>
      </p:sp>
      <p:sp>
        <p:nvSpPr>
          <p:cNvPr id="7" name="Text Placeholder 16">
            <a:extLst>
              <a:ext uri="{FF2B5EF4-FFF2-40B4-BE49-F238E27FC236}">
                <a16:creationId xmlns:a16="http://schemas.microsoft.com/office/drawing/2014/main" id="{E5F8CEEA-4E15-4D1C-B9CB-6F0D24251AB0}"/>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Agenda</a:t>
            </a:r>
          </a:p>
        </p:txBody>
      </p:sp>
    </p:spTree>
    <p:extLst>
      <p:ext uri="{BB962C8B-B14F-4D97-AF65-F5344CB8AC3E}">
        <p14:creationId xmlns:p14="http://schemas.microsoft.com/office/powerpoint/2010/main" val="1067554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881D9CD-F419-4BD4-9D0C-CDBA36C1F4FF}"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562237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596603D-ABDC-4300-B27C-F04463A90C96}"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noAutofit/>
          </a:bodyPr>
          <a:lstStyle/>
          <a:p>
            <a:fld id="{731A1681-B67C-634E-B9F8-D054051C2089}" type="slidenum">
              <a:rPr lang="en-US" smtClean="0"/>
              <a:t>‹N°›</a:t>
            </a:fld>
            <a:endParaRPr lang="en-US" dirty="0"/>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287217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754F9402-5220-4FD4-9A5F-F84C0BEBE1CB}"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dirty="0"/>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967874588"/>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en-US" dirty="0"/>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B280C16-2089-4CD8-843A-009052366184}"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dirty="0"/>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en-US" dirty="0"/>
              <a:t>Click icon to add picture</a:t>
            </a:r>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42416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204F32A-8463-46F6-8056-D595A2F72873}"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dirty="0"/>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6070924"/>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68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27F324E-0C26-4676-A255-85798CE8718C}"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en-US" dirty="0"/>
              <a:t>Click icon to add picture</a:t>
            </a:r>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7956083"/>
      </p:ext>
    </p:extLst>
  </p:cSld>
  <p:clrMapOvr>
    <a:masterClrMapping/>
  </p:clrMapOvr>
  <p:extLst>
    <p:ext uri="{DCECCB84-F9BA-43D5-87BE-67443E8EF086}">
      <p15:sldGuideLst xmlns:p15="http://schemas.microsoft.com/office/powerpoint/2012/main">
        <p15:guide id="1" pos="2016" userDrawn="1">
          <p15:clr>
            <a:srgbClr val="FBAE40"/>
          </p15:clr>
        </p15:guide>
        <p15:guide id="2" pos="5664" userDrawn="1">
          <p15:clr>
            <a:srgbClr val="FBAE40"/>
          </p15:clr>
        </p15:guide>
        <p15:guide id="3" pos="3840">
          <p15:clr>
            <a:srgbClr val="FBAE40"/>
          </p15:clr>
        </p15:guide>
        <p15:guide id="4"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54" name="Text Placeholder 9">
            <a:extLst>
              <a:ext uri="{FF2B5EF4-FFF2-40B4-BE49-F238E27FC236}">
                <a16:creationId xmlns:a16="http://schemas.microsoft.com/office/drawing/2014/main" id="{3BAACDBF-816B-014E-8174-43193D185189}"/>
              </a:ext>
            </a:extLst>
          </p:cNvPr>
          <p:cNvSpPr>
            <a:spLocks noGrp="1"/>
          </p:cNvSpPr>
          <p:nvPr>
            <p:ph type="body" sz="quarter" idx="40"/>
          </p:nvPr>
        </p:nvSpPr>
        <p:spPr>
          <a:xfrm>
            <a:off x="310133"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9">
            <a:extLst>
              <a:ext uri="{FF2B5EF4-FFF2-40B4-BE49-F238E27FC236}">
                <a16:creationId xmlns:a16="http://schemas.microsoft.com/office/drawing/2014/main" id="{0485C8F9-98D0-8E46-BC6B-FB45F53E50EC}"/>
              </a:ext>
            </a:extLst>
          </p:cNvPr>
          <p:cNvSpPr>
            <a:spLocks noGrp="1"/>
          </p:cNvSpPr>
          <p:nvPr>
            <p:ph type="body" sz="quarter" idx="44"/>
          </p:nvPr>
        </p:nvSpPr>
        <p:spPr>
          <a:xfrm>
            <a:off x="6238800"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FDEB636-BA08-48A2-AC2A-8FE7D356F02A}"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dirty="0"/>
          </a:p>
        </p:txBody>
      </p:sp>
      <p:sp>
        <p:nvSpPr>
          <p:cNvPr id="20" name="Text Placeholder 16">
            <a:extLst>
              <a:ext uri="{FF2B5EF4-FFF2-40B4-BE49-F238E27FC236}">
                <a16:creationId xmlns:a16="http://schemas.microsoft.com/office/drawing/2014/main" id="{377C70E7-C646-3243-98B3-CAFCC054E84E}"/>
              </a:ext>
            </a:extLst>
          </p:cNvPr>
          <p:cNvSpPr>
            <a:spLocks noGrp="1"/>
          </p:cNvSpPr>
          <p:nvPr>
            <p:ph type="body" sz="quarter" idx="18" hasCustomPrompt="1"/>
          </p:nvPr>
        </p:nvSpPr>
        <p:spPr>
          <a:xfrm>
            <a:off x="3090860"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0" name="Text Placeholder 16">
            <a:extLst>
              <a:ext uri="{FF2B5EF4-FFF2-40B4-BE49-F238E27FC236}">
                <a16:creationId xmlns:a16="http://schemas.microsoft.com/office/drawing/2014/main" id="{EAF48F5D-B9A8-454A-B74C-837EB7CCE934}"/>
              </a:ext>
            </a:extLst>
          </p:cNvPr>
          <p:cNvSpPr>
            <a:spLocks noGrp="1"/>
          </p:cNvSpPr>
          <p:nvPr>
            <p:ph type="body" sz="quarter" idx="39" hasCustomPrompt="1"/>
          </p:nvPr>
        </p:nvSpPr>
        <p:spPr>
          <a:xfrm>
            <a:off x="3090860"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7" name="Text Placeholder 16">
            <a:extLst>
              <a:ext uri="{FF2B5EF4-FFF2-40B4-BE49-F238E27FC236}">
                <a16:creationId xmlns:a16="http://schemas.microsoft.com/office/drawing/2014/main" id="{EFC51AB8-2504-4E85-8B34-0935C4625160}"/>
              </a:ext>
            </a:extLst>
          </p:cNvPr>
          <p:cNvSpPr>
            <a:spLocks noGrp="1"/>
          </p:cNvSpPr>
          <p:nvPr>
            <p:ph type="body" sz="quarter" idx="45" hasCustomPrompt="1"/>
          </p:nvPr>
        </p:nvSpPr>
        <p:spPr>
          <a:xfrm>
            <a:off x="9032443"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18" name="Text Placeholder 16">
            <a:extLst>
              <a:ext uri="{FF2B5EF4-FFF2-40B4-BE49-F238E27FC236}">
                <a16:creationId xmlns:a16="http://schemas.microsoft.com/office/drawing/2014/main" id="{4F6DDAA5-73D5-4116-B092-6A34EA26516D}"/>
              </a:ext>
            </a:extLst>
          </p:cNvPr>
          <p:cNvSpPr>
            <a:spLocks noGrp="1"/>
          </p:cNvSpPr>
          <p:nvPr>
            <p:ph type="body" sz="quarter" idx="46" hasCustomPrompt="1"/>
          </p:nvPr>
        </p:nvSpPr>
        <p:spPr>
          <a:xfrm>
            <a:off x="9032443" y="2267950"/>
            <a:ext cx="2736273" cy="360000"/>
          </a:xfrm>
        </p:spPr>
        <p:txBody>
          <a:bodyPr lIns="0" tIns="0" rIns="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1" name="Picture Placeholder 2">
            <a:extLst>
              <a:ext uri="{FF2B5EF4-FFF2-40B4-BE49-F238E27FC236}">
                <a16:creationId xmlns:a16="http://schemas.microsoft.com/office/drawing/2014/main" id="{7FE4E7A4-7D75-4860-BC68-329F6D25EEBF}"/>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22" name="Picture Placeholder 2">
            <a:extLst>
              <a:ext uri="{FF2B5EF4-FFF2-40B4-BE49-F238E27FC236}">
                <a16:creationId xmlns:a16="http://schemas.microsoft.com/office/drawing/2014/main" id="{87379471-7D1B-4CA8-A591-4AF0A8961342}"/>
              </a:ext>
            </a:extLst>
          </p:cNvPr>
          <p:cNvSpPr>
            <a:spLocks noGrp="1" noChangeAspect="1"/>
          </p:cNvSpPr>
          <p:nvPr>
            <p:ph type="pic" sz="quarter" idx="33"/>
          </p:nvPr>
        </p:nvSpPr>
        <p:spPr>
          <a:xfrm>
            <a:off x="6243200" y="1562100"/>
            <a:ext cx="2674800" cy="1850449"/>
          </a:xfrm>
          <a:solidFill>
            <a:schemeClr val="bg2"/>
          </a:solidFill>
        </p:spPr>
        <p:txBody>
          <a:bodyPr anchor="ctr"/>
          <a:lstStyle>
            <a:lvl1pPr marL="0" indent="0" algn="ctr">
              <a:buFontTx/>
              <a:buNone/>
              <a:defRPr/>
            </a:lvl1pPr>
          </a:lstStyle>
          <a:p>
            <a:r>
              <a:rPr lang="en-US" dirty="0"/>
              <a:t>Click icon to add picture</a:t>
            </a:r>
          </a:p>
        </p:txBody>
      </p:sp>
    </p:spTree>
    <p:extLst>
      <p:ext uri="{BB962C8B-B14F-4D97-AF65-F5344CB8AC3E}">
        <p14:creationId xmlns:p14="http://schemas.microsoft.com/office/powerpoint/2010/main" val="273216510"/>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71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6F6B130-FC9C-4655-9E07-A85229C3A778}"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dirty="0"/>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en-US" dirty="0"/>
              <a:t>Click icon to add picture</a:t>
            </a:r>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Tree>
    <p:extLst>
      <p:ext uri="{BB962C8B-B14F-4D97-AF65-F5344CB8AC3E}">
        <p14:creationId xmlns:p14="http://schemas.microsoft.com/office/powerpoint/2010/main" val="1111233177"/>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orld map - offic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dirty="0"/>
              <a:t>Please visit the Global Business Hub to download the latest version of the Mazars global map</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dirty="0"/>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dirty="0">
                <a:solidFill>
                  <a:srgbClr val="777877"/>
                </a:solidFill>
                <a:latin typeface="Arial" panose="020B0604020202020204" pitchFamily="34" charset="0"/>
                <a:cs typeface="Arial" panose="020B0604020202020204" pitchFamily="34" charset="0"/>
              </a:rPr>
              <a:t>Mazars correspondents and representative offices</a:t>
            </a:r>
          </a:p>
        </p:txBody>
      </p:sp>
    </p:spTree>
    <p:extLst>
      <p:ext uri="{BB962C8B-B14F-4D97-AF65-F5344CB8AC3E}">
        <p14:creationId xmlns:p14="http://schemas.microsoft.com/office/powerpoint/2010/main" val="633969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arte du monde - F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D5AFFC-F6E4-47F2-A088-C1167DB1B263}"/>
              </a:ext>
            </a:extLst>
          </p:cNvPr>
          <p:cNvSpPr>
            <a:spLocks noGrp="1"/>
          </p:cNvSpPr>
          <p:nvPr>
            <p:ph type="pic" sz="quarter" idx="15" hasCustomPrompt="1"/>
          </p:nvPr>
        </p:nvSpPr>
        <p:spPr>
          <a:xfrm>
            <a:off x="304800" y="1165225"/>
            <a:ext cx="11582400" cy="4892675"/>
          </a:xfrm>
        </p:spPr>
        <p:txBody>
          <a:bodyPr anchor="ctr"/>
          <a:lstStyle>
            <a:lvl1pPr algn="ctr">
              <a:buNone/>
              <a:defRPr>
                <a:solidFill>
                  <a:srgbClr val="FF0000"/>
                </a:solidFill>
              </a:defRPr>
            </a:lvl1pPr>
          </a:lstStyle>
          <a:p>
            <a:r>
              <a:rPr lang="en-US" dirty="0"/>
              <a:t>Rendez-vous sur le Global Business Hub ou le French Business Hub pour télécharger les dernières versions des cartes Mazars</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dirty="0"/>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fr-FR" sz="1100" spc="0" dirty="0">
                <a:solidFill>
                  <a:srgbClr val="777877"/>
                </a:solidFill>
                <a:latin typeface="Arial" panose="020B0604020202020204" pitchFamily="34" charset="0"/>
                <a:cs typeface="Arial" panose="020B0604020202020204" pitchFamily="34" charset="0"/>
              </a:rPr>
              <a:t>Pays et territoires membres du partnership intégré</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fr-FR" sz="1100" spc="0" dirty="0">
                <a:solidFill>
                  <a:srgbClr val="777877"/>
                </a:solidFill>
                <a:latin typeface="Arial" panose="020B0604020202020204" pitchFamily="34" charset="0"/>
                <a:cs typeface="Arial" panose="020B0604020202020204" pitchFamily="34" charset="0"/>
              </a:rPr>
              <a:t>Territoires et pays non intégrés :</a:t>
            </a:r>
          </a:p>
          <a:p>
            <a:pPr>
              <a:lnSpc>
                <a:spcPct val="100000"/>
              </a:lnSpc>
            </a:pPr>
            <a:r>
              <a:rPr lang="fr-FR" sz="1100" spc="0" dirty="0">
                <a:solidFill>
                  <a:srgbClr val="777877"/>
                </a:solidFill>
                <a:latin typeface="Arial" panose="020B0604020202020204" pitchFamily="34" charset="0"/>
                <a:cs typeface="Arial" panose="020B0604020202020204" pitchFamily="34" charset="0"/>
              </a:rPr>
              <a:t>Correspondants de Mazars et bureaux de représentation</a:t>
            </a:r>
          </a:p>
        </p:txBody>
      </p:sp>
    </p:spTree>
    <p:extLst>
      <p:ext uri="{BB962C8B-B14F-4D97-AF65-F5344CB8AC3E}">
        <p14:creationId xmlns:p14="http://schemas.microsoft.com/office/powerpoint/2010/main" val="200044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section divid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dirty="0"/>
              <a:t>xx</a:t>
            </a:r>
          </a:p>
        </p:txBody>
      </p:sp>
      <p:sp>
        <p:nvSpPr>
          <p:cNvPr id="3" name="Text Placeholder 2">
            <a:extLst>
              <a:ext uri="{FF2B5EF4-FFF2-40B4-BE49-F238E27FC236}">
                <a16:creationId xmlns:a16="http://schemas.microsoft.com/office/drawing/2014/main" id="{4A70D857-6CE2-4BF7-8BDE-32660534156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29867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chemeClr val="bg2"/>
          </a:solidFill>
        </p:spPr>
        <p:txBody>
          <a:bodyPr lIns="72000" rIns="72000"/>
          <a:lstStyle/>
          <a:p>
            <a:r>
              <a:rPr lang="en-US" dirty="0"/>
              <a:t>Click icon to add chart</a:t>
            </a:r>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413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Tree>
    <p:extLst>
      <p:ext uri="{BB962C8B-B14F-4D97-AF65-F5344CB8AC3E}">
        <p14:creationId xmlns:p14="http://schemas.microsoft.com/office/powerpoint/2010/main" val="2417449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BEB95-3DEB-4265-B3FB-AB181CFBAADC}"/>
              </a:ext>
            </a:extLst>
          </p:cNvPr>
          <p:cNvSpPr>
            <a:spLocks noGrp="1"/>
          </p:cNvSpPr>
          <p:nvPr>
            <p:ph type="dt" sz="half" idx="10"/>
          </p:nvPr>
        </p:nvSpPr>
        <p:spPr/>
        <p:txBody>
          <a:bodyPr/>
          <a:lstStyle/>
          <a:p>
            <a:fld id="{9F1348F3-D1DB-4B22-82F2-A286FDC2EEA4}" type="datetime3">
              <a:rPr lang="en-US" smtClean="0"/>
              <a:t>28 February 2023</a:t>
            </a:fld>
            <a:endParaRPr lang="en-US" dirty="0"/>
          </a:p>
        </p:txBody>
      </p:sp>
      <p:sp>
        <p:nvSpPr>
          <p:cNvPr id="3" name="Footer Placeholder 2">
            <a:extLst>
              <a:ext uri="{FF2B5EF4-FFF2-40B4-BE49-F238E27FC236}">
                <a16:creationId xmlns:a16="http://schemas.microsoft.com/office/drawing/2014/main" id="{60392AE3-5AE4-42AA-B3C0-1C1A9C40E8C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9D6C1FE-8A27-4D9B-BCFA-A5B770253571}"/>
              </a:ext>
            </a:extLst>
          </p:cNvPr>
          <p:cNvSpPr>
            <a:spLocks noGrp="1"/>
          </p:cNvSpPr>
          <p:nvPr>
            <p:ph type="sldNum" sz="quarter" idx="12"/>
          </p:nvPr>
        </p:nvSpPr>
        <p:spPr/>
        <p:txBody>
          <a:bodyPr/>
          <a:lstStyle/>
          <a:p>
            <a:fld id="{731A1681-B67C-634E-B9F8-D054051C2089}" type="slidenum">
              <a:rPr lang="en-US" smtClean="0"/>
              <a:pPr/>
              <a:t>‹N°›</a:t>
            </a:fld>
            <a:endParaRPr lang="en-US" dirty="0"/>
          </a:p>
        </p:txBody>
      </p:sp>
    </p:spTree>
    <p:extLst>
      <p:ext uri="{BB962C8B-B14F-4D97-AF65-F5344CB8AC3E}">
        <p14:creationId xmlns:p14="http://schemas.microsoft.com/office/powerpoint/2010/main" val="2099368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r>
              <a:rPr lang="en-US" dirty="0"/>
              <a:t>Click icon to add picture</a:t>
            </a:r>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01614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hlinkClick r:id="rId2"/>
            <a:extLst>
              <a:ext uri="{FF2B5EF4-FFF2-40B4-BE49-F238E27FC236}">
                <a16:creationId xmlns:a16="http://schemas.microsoft.com/office/drawing/2014/main" id="{54AA77A3-6F55-4294-9684-BA8D1D3CA95D}"/>
              </a:ext>
            </a:extLst>
          </p:cNvPr>
          <p:cNvPicPr>
            <a:picLocks noChangeAspect="1"/>
          </p:cNvPicPr>
          <p:nvPr userDrawn="1"/>
        </p:nvPicPr>
        <p:blipFill>
          <a:blip r:embed="rId3"/>
          <a:stretch>
            <a:fillRect/>
          </a:stretch>
        </p:blipFill>
        <p:spPr>
          <a:xfrm>
            <a:off x="298361" y="6362698"/>
            <a:ext cx="1374870" cy="217575"/>
          </a:xfrm>
          <a:prstGeom prst="rect">
            <a:avLst/>
          </a:prstGeom>
        </p:spPr>
      </p:pic>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28 February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‹N°›</a:t>
            </a:fld>
            <a:endParaRPr lang="en-US" dirty="0"/>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Société d’Avocats 2022</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2223987"/>
            <a:ext cx="5648942" cy="108771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LinkedIn:</a:t>
            </a:r>
          </a:p>
          <a:p>
            <a:pPr marL="0" indent="0" algn="l">
              <a:lnSpc>
                <a:spcPct val="90000"/>
              </a:lnSpc>
              <a:spcAft>
                <a:spcPts val="300"/>
              </a:spcAft>
              <a:buFont typeface="Arial" panose="020B0604020202020204" pitchFamily="34" charset="0"/>
              <a:buNone/>
            </a:pPr>
            <a:r>
              <a:rPr lang="en-US" sz="1400" b="0" spc="40" dirty="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www.twitter.com/MazarsenFrance</a:t>
            </a: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dirty="0">
                <a:solidFill>
                  <a:schemeClr val="bg1"/>
                </a:solidFill>
              </a:rPr>
              <a:t>Mazars Société d’Avocats</a:t>
            </a:r>
          </a:p>
        </p:txBody>
      </p:sp>
      <p:sp>
        <p:nvSpPr>
          <p:cNvPr id="7" name="TextBox 6">
            <a:extLst>
              <a:ext uri="{FF2B5EF4-FFF2-40B4-BE49-F238E27FC236}">
                <a16:creationId xmlns:a16="http://schemas.microsoft.com/office/drawing/2014/main" id="{49ACC53F-9D9F-4987-8DBE-7AA0E096486D}"/>
              </a:ext>
            </a:extLst>
          </p:cNvPr>
          <p:cNvSpPr txBox="1"/>
          <p:nvPr userDrawn="1"/>
        </p:nvSpPr>
        <p:spPr>
          <a:xfrm>
            <a:off x="299009" y="3470400"/>
            <a:ext cx="5639557" cy="1679434"/>
          </a:xfrm>
          <a:prstGeom prst="rect">
            <a:avLst/>
          </a:prstGeom>
          <a:noFill/>
        </p:spPr>
        <p:txBody>
          <a:bodyPr wrap="square" lIns="0" rtlCol="0">
            <a:spAutoFit/>
          </a:bodyPr>
          <a:lstStyle/>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800" b="0" i="0" u="none" strike="noStrike" kern="1200" cap="none" spc="0" normalizeH="0" baseline="0" noProof="0" dirty="0">
                <a:ln>
                  <a:noFill/>
                </a:ln>
                <a:solidFill>
                  <a:srgbClr val="FFFFFF"/>
                </a:solidFill>
                <a:effectLst/>
                <a:uLnTx/>
                <a:uFillTx/>
                <a:latin typeface="+mn-lt"/>
                <a:ea typeface="+mn-ea"/>
                <a:cs typeface="+mn-cs"/>
              </a:rPr>
              <a:t>Mazars est un groupe international et intégré spécialisé dans l’audit, la fiscalité et le conseil ainsi que dans les services comptables et juridiques*. Présents dans plus de 90 pays et territoires, nous nous appuyons sur l’expertise de nos 40 400 professionnels – 24 400 au sein de notre partnership intégré et 16 000 au sein de « Mazars North America Alliance » – pour accompagner les entreprises de toutes tailles à chaque étape de leur développement.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600" b="0" i="0" u="none" strike="noStrike" kern="1200" cap="none" spc="0" normalizeH="0" baseline="0" noProof="0" dirty="0">
                <a:ln>
                  <a:noFill/>
                </a:ln>
                <a:solidFill>
                  <a:srgbClr val="FFFFFF"/>
                </a:solidFill>
                <a:effectLst/>
                <a:uLnTx/>
                <a:uFillTx/>
                <a:latin typeface="+mn-lt"/>
                <a:ea typeface="+mn-ea"/>
                <a:cs typeface="+mn-cs"/>
              </a:rPr>
              <a:t>*dans les pays dans lesquels les lois en vigueur l’autorisent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80975" indent="-180975" algn="l">
              <a:buFont typeface="Arial" panose="020B0604020202020204" pitchFamily="34" charset="0"/>
              <a:buChar char="•"/>
            </a:pPr>
            <a:endParaRPr lang="en-US" sz="1400" spc="40" dirty="0">
              <a:solidFill>
                <a:schemeClr val="tx1"/>
              </a:solidFill>
            </a:endParaRP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u="none" kern="1200" noProof="0" dirty="0">
                <a:solidFill>
                  <a:schemeClr val="bg1"/>
                </a:solidFill>
                <a:latin typeface="+mn-lt"/>
                <a:ea typeface="+mn-ea"/>
                <a:cs typeface="+mn-cs"/>
                <a:hlinkClick r:id="rId4">
                  <a:extLst>
                    <a:ext uri="{A12FA001-AC4F-418D-AE19-62706E023703}">
                      <ahyp:hlinkClr xmlns:ahyp="http://schemas.microsoft.com/office/drawing/2018/hyperlinkcolor" val="tx"/>
                    </a:ext>
                  </a:extLst>
                </a:hlinkClick>
              </a:rPr>
              <a:t>www.mazars.fr</a:t>
            </a:r>
            <a:endParaRPr lang="en-US" sz="1400" b="1" u="none" kern="1200" noProof="0" dirty="0">
              <a:solidFill>
                <a:schemeClr val="bg1"/>
              </a:solidFill>
              <a:latin typeface="+mn-lt"/>
              <a:ea typeface="+mn-ea"/>
              <a:cs typeface="+mn-cs"/>
            </a:endParaRP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err="1"/>
              <a:t>Ajouter</a:t>
            </a:r>
            <a:r>
              <a:rPr lang="en-GB" dirty="0"/>
              <a:t> des mentions </a:t>
            </a:r>
            <a:r>
              <a:rPr lang="en-GB" dirty="0" err="1"/>
              <a:t>légales</a:t>
            </a:r>
            <a:r>
              <a:rPr lang="en-GB" dirty="0"/>
              <a:t> (OPTIONNEL)</a:t>
            </a:r>
          </a:p>
        </p:txBody>
      </p:sp>
    </p:spTree>
    <p:extLst>
      <p:ext uri="{BB962C8B-B14F-4D97-AF65-F5344CB8AC3E}">
        <p14:creationId xmlns:p14="http://schemas.microsoft.com/office/powerpoint/2010/main" val="249199363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tatic contact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28 February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‹N°›</a:t>
            </a:fld>
            <a:endParaRPr lang="en-US" dirty="0"/>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2020</a:t>
            </a:r>
          </a:p>
        </p:txBody>
      </p:sp>
      <p:sp>
        <p:nvSpPr>
          <p:cNvPr id="2" name="TextBox 1">
            <a:extLst>
              <a:ext uri="{FF2B5EF4-FFF2-40B4-BE49-F238E27FC236}">
                <a16:creationId xmlns:a16="http://schemas.microsoft.com/office/drawing/2014/main" id="{9B789DEF-0D5E-454D-B872-C9C4F92748E7}"/>
              </a:ext>
            </a:extLst>
          </p:cNvPr>
          <p:cNvSpPr txBox="1"/>
          <p:nvPr userDrawn="1"/>
        </p:nvSpPr>
        <p:spPr>
          <a:xfrm>
            <a:off x="3048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dirty="0">
                <a:solidFill>
                  <a:schemeClr val="bg1"/>
                </a:solidFill>
              </a:rPr>
              <a:t>Contact</a:t>
            </a:r>
          </a:p>
        </p:txBody>
      </p:sp>
      <p:sp>
        <p:nvSpPr>
          <p:cNvPr id="17" name="TextBox 16">
            <a:extLst>
              <a:ext uri="{FF2B5EF4-FFF2-40B4-BE49-F238E27FC236}">
                <a16:creationId xmlns:a16="http://schemas.microsoft.com/office/drawing/2014/main" id="{305F7734-8643-47C3-9380-13EA914B56BA}"/>
              </a:ext>
            </a:extLst>
          </p:cNvPr>
          <p:cNvSpPr txBox="1"/>
          <p:nvPr userDrawn="1"/>
        </p:nvSpPr>
        <p:spPr>
          <a:xfrm>
            <a:off x="6248400" y="306218"/>
            <a:ext cx="5648942" cy="369332"/>
          </a:xfrm>
          <a:prstGeom prst="rect">
            <a:avLst/>
          </a:prstGeom>
          <a:noFill/>
        </p:spPr>
        <p:txBody>
          <a:bodyPr wrap="square" lIns="0" tIns="0" rIns="0" bIns="0" rtlCol="0">
            <a:spAutoFit/>
          </a:bodyPr>
          <a:lstStyle/>
          <a:p>
            <a:pPr marL="0" indent="0" algn="l">
              <a:buFont typeface="Arial" panose="020B0604020202020204" pitchFamily="34" charset="0"/>
              <a:buNone/>
            </a:pPr>
            <a:r>
              <a:rPr lang="en-US" sz="2400" spc="40" dirty="0">
                <a:solidFill>
                  <a:schemeClr val="bg1"/>
                </a:solidFill>
              </a:rPr>
              <a:t>Follow us:</a:t>
            </a:r>
          </a:p>
        </p:txBody>
      </p:sp>
      <p:sp>
        <p:nvSpPr>
          <p:cNvPr id="18" name="TextBox 17">
            <a:extLst>
              <a:ext uri="{FF2B5EF4-FFF2-40B4-BE49-F238E27FC236}">
                <a16:creationId xmlns:a16="http://schemas.microsoft.com/office/drawing/2014/main" id="{E926134E-C767-4CEC-A972-4736C68BDE81}"/>
              </a:ext>
            </a:extLst>
          </p:cNvPr>
          <p:cNvSpPr txBox="1"/>
          <p:nvPr userDrawn="1"/>
        </p:nvSpPr>
        <p:spPr>
          <a:xfrm>
            <a:off x="6238257" y="1570839"/>
            <a:ext cx="5648942" cy="3005163"/>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LinkedIn:</a:t>
            </a:r>
          </a:p>
          <a:p>
            <a:pPr marL="0" indent="0" algn="l">
              <a:lnSpc>
                <a:spcPct val="90000"/>
              </a:lnSpc>
              <a:spcAft>
                <a:spcPts val="300"/>
              </a:spcAft>
              <a:buFont typeface="Arial" panose="020B0604020202020204" pitchFamily="34" charset="0"/>
              <a:buNone/>
            </a:pPr>
            <a:r>
              <a:rPr lang="en-US" sz="1400" b="0" spc="40" dirty="0">
                <a:solidFill>
                  <a:schemeClr val="bg1"/>
                </a:solidFill>
              </a:rPr>
              <a:t>www.linkedin.com/company/Mazars</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Twitter:</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www.twitter.com/MazarsGroup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Facebook:</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www.facebook.com/MazarsGroup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Instagram:</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www.instagram.com/MazarsGroup</a:t>
            </a:r>
          </a:p>
          <a:p>
            <a:pPr marL="0" indent="0" algn="l" defTabSz="914400" rtl="0" eaLnBrk="1" latinLnBrk="0" hangingPunct="1">
              <a:lnSpc>
                <a:spcPct val="90000"/>
              </a:lnSpc>
              <a:spcBef>
                <a:spcPts val="1000"/>
              </a:spcBef>
              <a:buFont typeface="Arial" panose="020B0604020202020204" pitchFamily="34" charset="0"/>
              <a:buNone/>
            </a:pPr>
            <a:r>
              <a:rPr lang="en-US" sz="1400" b="1" kern="1200" spc="40" dirty="0">
                <a:solidFill>
                  <a:schemeClr val="bg1"/>
                </a:solidFill>
                <a:latin typeface="+mn-lt"/>
                <a:ea typeface="+mn-ea"/>
                <a:cs typeface="+mn-cs"/>
              </a:rPr>
              <a:t>WeChat:</a:t>
            </a:r>
          </a:p>
          <a:p>
            <a:pPr marL="0" indent="0" algn="l" defTabSz="914400" rtl="0" eaLnBrk="1" latinLnBrk="0" hangingPunct="1">
              <a:lnSpc>
                <a:spcPct val="90000"/>
              </a:lnSpc>
              <a:spcAft>
                <a:spcPts val="300"/>
              </a:spcAft>
              <a:buFont typeface="Arial" panose="020B0604020202020204" pitchFamily="34" charset="0"/>
              <a:buNone/>
            </a:pPr>
            <a:r>
              <a:rPr lang="en-US" sz="1400" b="0" kern="1200" spc="40" dirty="0">
                <a:solidFill>
                  <a:schemeClr val="bg1"/>
                </a:solidFill>
                <a:latin typeface="+mn-lt"/>
                <a:ea typeface="+mn-ea"/>
                <a:cs typeface="+mn-cs"/>
              </a:rPr>
              <a:t>ID: Mazars</a:t>
            </a:r>
          </a:p>
          <a:p>
            <a:pPr marL="0" indent="0" algn="l">
              <a:buFont typeface="Arial" panose="020B0604020202020204" pitchFamily="34" charset="0"/>
              <a:buNone/>
            </a:pPr>
            <a:endParaRPr lang="en-US" sz="1400" b="1" spc="40" dirty="0">
              <a:solidFill>
                <a:schemeClr val="bg1"/>
              </a:solidFill>
            </a:endParaRPr>
          </a:p>
        </p:txBody>
      </p:sp>
      <p:sp>
        <p:nvSpPr>
          <p:cNvPr id="20" name="TextBox 19">
            <a:extLst>
              <a:ext uri="{FF2B5EF4-FFF2-40B4-BE49-F238E27FC236}">
                <a16:creationId xmlns:a16="http://schemas.microsoft.com/office/drawing/2014/main" id="{185AA9AF-F0CC-4166-B24A-B16C1DC926E0}"/>
              </a:ext>
            </a:extLst>
          </p:cNvPr>
          <p:cNvSpPr txBox="1"/>
          <p:nvPr userDrawn="1"/>
        </p:nvSpPr>
        <p:spPr>
          <a:xfrm>
            <a:off x="303071" y="1570839"/>
            <a:ext cx="5648942" cy="367005"/>
          </a:xfrm>
          <a:prstGeom prst="rect">
            <a:avLst/>
          </a:prstGeom>
          <a:noFill/>
        </p:spPr>
        <p:txBody>
          <a:bodyPr wrap="square" lIns="0" tIns="72000" rIns="0" bIns="72000" rtlCol="0">
            <a:spAutoFit/>
          </a:bodyPr>
          <a:lstStyle/>
          <a:p>
            <a:pPr marL="0" indent="0" algn="l">
              <a:lnSpc>
                <a:spcPct val="90000"/>
              </a:lnSpc>
              <a:spcBef>
                <a:spcPts val="1000"/>
              </a:spcBef>
              <a:buFont typeface="Arial" panose="020B0604020202020204" pitchFamily="34" charset="0"/>
              <a:buNone/>
            </a:pPr>
            <a:r>
              <a:rPr lang="en-US" sz="1600" b="1" spc="40" dirty="0">
                <a:solidFill>
                  <a:schemeClr val="bg1"/>
                </a:solidFill>
              </a:rPr>
              <a:t>Mazars</a:t>
            </a:r>
          </a:p>
        </p:txBody>
      </p:sp>
      <p:sp>
        <p:nvSpPr>
          <p:cNvPr id="7" name="TextBox 6">
            <a:extLst>
              <a:ext uri="{FF2B5EF4-FFF2-40B4-BE49-F238E27FC236}">
                <a16:creationId xmlns:a16="http://schemas.microsoft.com/office/drawing/2014/main" id="{49ACC53F-9D9F-4987-8DBE-7AA0E096486D}"/>
              </a:ext>
            </a:extLst>
          </p:cNvPr>
          <p:cNvSpPr txBox="1"/>
          <p:nvPr userDrawn="1"/>
        </p:nvSpPr>
        <p:spPr>
          <a:xfrm>
            <a:off x="299009" y="3470400"/>
            <a:ext cx="5639557" cy="1679434"/>
          </a:xfrm>
          <a:prstGeom prst="rect">
            <a:avLst/>
          </a:prstGeom>
          <a:noFill/>
        </p:spPr>
        <p:txBody>
          <a:bodyPr wrap="square" lIns="0" rtlCol="0">
            <a:spAutoFit/>
          </a:bodyPr>
          <a:lstStyle/>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rPr>
              <a:t>Mazars is an internationally integrated partnership, specialising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*where permitted under applicable country laws.</a:t>
            </a: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449263"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80975" indent="-180975" algn="l">
              <a:buFont typeface="Arial" panose="020B0604020202020204" pitchFamily="34" charset="0"/>
              <a:buChar char="•"/>
            </a:pPr>
            <a:endParaRPr lang="en-US" sz="1400" spc="40" dirty="0">
              <a:solidFill>
                <a:schemeClr val="tx1"/>
              </a:solidFill>
            </a:endParaRPr>
          </a:p>
        </p:txBody>
      </p:sp>
      <p:sp>
        <p:nvSpPr>
          <p:cNvPr id="22" name="TextBox 21">
            <a:extLst>
              <a:ext uri="{FF2B5EF4-FFF2-40B4-BE49-F238E27FC236}">
                <a16:creationId xmlns:a16="http://schemas.microsoft.com/office/drawing/2014/main" id="{22BE81B9-4DF2-4279-9CD4-B1BD4E34460E}"/>
              </a:ext>
            </a:extLst>
          </p:cNvPr>
          <p:cNvSpPr txBox="1"/>
          <p:nvPr userDrawn="1"/>
        </p:nvSpPr>
        <p:spPr>
          <a:xfrm>
            <a:off x="298361" y="5325804"/>
            <a:ext cx="5648942" cy="274638"/>
          </a:xfrm>
          <a:prstGeom prst="rect">
            <a:avLst/>
          </a:prstGeom>
          <a:noFill/>
        </p:spPr>
        <p:txBody>
          <a:bodyPr wrap="square" lIns="0" rIns="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kern="1200" noProof="0" dirty="0">
                <a:solidFill>
                  <a:schemeClr val="bg1"/>
                </a:solidFill>
                <a:latin typeface="+mn-lt"/>
                <a:ea typeface="+mn-ea"/>
                <a:cs typeface="+mn-cs"/>
              </a:rPr>
              <a:t>www.mazars.com</a:t>
            </a:r>
          </a:p>
        </p:txBody>
      </p:sp>
      <p:sp>
        <p:nvSpPr>
          <p:cNvPr id="23" name="Text Placeholder 10">
            <a:extLst>
              <a:ext uri="{FF2B5EF4-FFF2-40B4-BE49-F238E27FC236}">
                <a16:creationId xmlns:a16="http://schemas.microsoft.com/office/drawing/2014/main" id="{C5582BC9-6E2D-4E84-8E75-53C9B94DAB50}"/>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15" name="Text Placeholder 31">
            <a:extLst>
              <a:ext uri="{FF2B5EF4-FFF2-40B4-BE49-F238E27FC236}">
                <a16:creationId xmlns:a16="http://schemas.microsoft.com/office/drawing/2014/main" id="{8CCC5E8C-D412-4B06-80B6-23DEAC05D214}"/>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disclaimer here (optional)</a:t>
            </a:r>
          </a:p>
        </p:txBody>
      </p:sp>
    </p:spTree>
    <p:extLst>
      <p:ext uri="{BB962C8B-B14F-4D97-AF65-F5344CB8AC3E}">
        <p14:creationId xmlns:p14="http://schemas.microsoft.com/office/powerpoint/2010/main" val="365761725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ditable contacts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15" name="Content Placeholder 9">
            <a:extLst>
              <a:ext uri="{FF2B5EF4-FFF2-40B4-BE49-F238E27FC236}">
                <a16:creationId xmlns:a16="http://schemas.microsoft.com/office/drawing/2014/main" id="{9D39A555-5A16-4E80-B592-BA5F8D203A3A}"/>
              </a:ext>
            </a:extLst>
          </p:cNvPr>
          <p:cNvSpPr>
            <a:spLocks noGrp="1"/>
          </p:cNvSpPr>
          <p:nvPr>
            <p:ph sz="quarter" idx="10" hasCustomPrompt="1"/>
          </p:nvPr>
        </p:nvSpPr>
        <p:spPr>
          <a:xfrm>
            <a:off x="299010" y="5326122"/>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dirty="0"/>
              <a:t>www.mazars.com</a:t>
            </a:r>
          </a:p>
        </p:txBody>
      </p:sp>
      <p:sp>
        <p:nvSpPr>
          <p:cNvPr id="19" name="Text Placeholder 6">
            <a:extLst>
              <a:ext uri="{FF2B5EF4-FFF2-40B4-BE49-F238E27FC236}">
                <a16:creationId xmlns:a16="http://schemas.microsoft.com/office/drawing/2014/main" id="{4529313B-462E-4DEC-8F97-2654C321027A}"/>
              </a:ext>
            </a:extLst>
          </p:cNvPr>
          <p:cNvSpPr>
            <a:spLocks noGrp="1"/>
          </p:cNvSpPr>
          <p:nvPr>
            <p:ph type="body" sz="quarter" idx="16" hasCustomPrompt="1"/>
          </p:nvPr>
        </p:nvSpPr>
        <p:spPr>
          <a:xfrm>
            <a:off x="304799"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Contact</a:t>
            </a:r>
          </a:p>
        </p:txBody>
      </p:sp>
      <p:sp>
        <p:nvSpPr>
          <p:cNvPr id="9" name="Text Placeholder 8">
            <a:extLst>
              <a:ext uri="{FF2B5EF4-FFF2-40B4-BE49-F238E27FC236}">
                <a16:creationId xmlns:a16="http://schemas.microsoft.com/office/drawing/2014/main" id="{138ABC7B-223B-4585-9445-C8EEF0333185}"/>
              </a:ext>
            </a:extLst>
          </p:cNvPr>
          <p:cNvSpPr>
            <a:spLocks noGrp="1"/>
          </p:cNvSpPr>
          <p:nvPr>
            <p:ph type="body" sz="quarter" idx="18" hasCustomPrompt="1"/>
          </p:nvPr>
        </p:nvSpPr>
        <p:spPr>
          <a:xfrm>
            <a:off x="304799" y="1560890"/>
            <a:ext cx="5648943" cy="338137"/>
          </a:xfrm>
        </p:spPr>
        <p:txBody>
          <a:bodyPr/>
          <a:lstStyle>
            <a:lvl1pPr>
              <a:buNone/>
              <a:defRPr sz="1600" b="1">
                <a:solidFill>
                  <a:schemeClr val="bg1"/>
                </a:solidFill>
              </a:defRPr>
            </a:lvl1pPr>
            <a:lvl2pPr>
              <a:buNone/>
              <a:defRPr sz="1600" b="1">
                <a:solidFill>
                  <a:schemeClr val="bg1"/>
                </a:solidFill>
              </a:defRPr>
            </a:lvl2pPr>
            <a:lvl3pPr>
              <a:buNone/>
              <a:defRPr sz="1600" b="1">
                <a:solidFill>
                  <a:schemeClr val="bg1"/>
                </a:solidFill>
              </a:defRPr>
            </a:lvl3pPr>
            <a:lvl4pPr>
              <a:buNone/>
              <a:defRPr sz="1600" b="1">
                <a:solidFill>
                  <a:schemeClr val="bg1"/>
                </a:solidFill>
              </a:defRPr>
            </a:lvl4pPr>
            <a:lvl5pPr>
              <a:buNone/>
              <a:defRPr sz="1600" b="1">
                <a:solidFill>
                  <a:schemeClr val="bg1"/>
                </a:solidFill>
              </a:defRPr>
            </a:lvl5pPr>
          </a:lstStyle>
          <a:p>
            <a:pPr lvl="0"/>
            <a:r>
              <a:rPr lang="en-US" dirty="0"/>
              <a:t>Mazars</a:t>
            </a:r>
          </a:p>
        </p:txBody>
      </p:sp>
      <p:sp>
        <p:nvSpPr>
          <p:cNvPr id="11" name="Text Placeholder 10">
            <a:extLst>
              <a:ext uri="{FF2B5EF4-FFF2-40B4-BE49-F238E27FC236}">
                <a16:creationId xmlns:a16="http://schemas.microsoft.com/office/drawing/2014/main" id="{0750BB82-E1D4-4EA2-A385-A971FA2A9596}"/>
              </a:ext>
            </a:extLst>
          </p:cNvPr>
          <p:cNvSpPr>
            <a:spLocks noGrp="1"/>
          </p:cNvSpPr>
          <p:nvPr>
            <p:ph type="body" sz="quarter" idx="19" hasCustomPrompt="1"/>
          </p:nvPr>
        </p:nvSpPr>
        <p:spPr>
          <a:xfrm>
            <a:off x="304800" y="1905000"/>
            <a:ext cx="5648942" cy="1293472"/>
          </a:xfrm>
        </p:spPr>
        <p:txBody>
          <a:bodyPr/>
          <a:lstStyle>
            <a:lvl1pPr>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Address</a:t>
            </a:r>
          </a:p>
        </p:txBody>
      </p:sp>
      <p:sp>
        <p:nvSpPr>
          <p:cNvPr id="25" name="Text Placeholder 6">
            <a:extLst>
              <a:ext uri="{FF2B5EF4-FFF2-40B4-BE49-F238E27FC236}">
                <a16:creationId xmlns:a16="http://schemas.microsoft.com/office/drawing/2014/main" id="{1C82B64D-D4CA-4747-A122-466478F2D3BA}"/>
              </a:ext>
            </a:extLst>
          </p:cNvPr>
          <p:cNvSpPr>
            <a:spLocks noGrp="1"/>
          </p:cNvSpPr>
          <p:nvPr>
            <p:ph type="body" sz="quarter" idx="21" hasCustomPrompt="1"/>
          </p:nvPr>
        </p:nvSpPr>
        <p:spPr>
          <a:xfrm>
            <a:off x="6248951" y="325438"/>
            <a:ext cx="5634038" cy="338137"/>
          </a:xfrm>
        </p:spPr>
        <p:txBody>
          <a:bodyPr anchor="ctr"/>
          <a:lstStyle>
            <a:lvl1pPr>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Follow us:</a:t>
            </a:r>
          </a:p>
        </p:txBody>
      </p:sp>
      <p:sp>
        <p:nvSpPr>
          <p:cNvPr id="28" name="Date Placeholder 27">
            <a:extLst>
              <a:ext uri="{FF2B5EF4-FFF2-40B4-BE49-F238E27FC236}">
                <a16:creationId xmlns:a16="http://schemas.microsoft.com/office/drawing/2014/main" id="{EA593AB5-DFA0-4A29-80E7-B466D7EC1084}"/>
              </a:ext>
            </a:extLst>
          </p:cNvPr>
          <p:cNvSpPr>
            <a:spLocks noGrp="1"/>
          </p:cNvSpPr>
          <p:nvPr>
            <p:ph type="dt" sz="half" idx="23"/>
          </p:nvPr>
        </p:nvSpPr>
        <p:spPr/>
        <p:txBody>
          <a:bodyPr/>
          <a:lstStyle/>
          <a:p>
            <a:fld id="{9F1348F3-D1DB-4B22-82F2-A286FDC2EEA4}" type="datetime3">
              <a:rPr lang="en-US" smtClean="0"/>
              <a:t>28 February 2023</a:t>
            </a:fld>
            <a:endParaRPr lang="en-US" dirty="0"/>
          </a:p>
        </p:txBody>
      </p:sp>
      <p:sp>
        <p:nvSpPr>
          <p:cNvPr id="29" name="Footer Placeholder 28">
            <a:extLst>
              <a:ext uri="{FF2B5EF4-FFF2-40B4-BE49-F238E27FC236}">
                <a16:creationId xmlns:a16="http://schemas.microsoft.com/office/drawing/2014/main" id="{84603E45-0675-4AE4-9114-0BBB8D3F6912}"/>
              </a:ext>
            </a:extLst>
          </p:cNvPr>
          <p:cNvSpPr>
            <a:spLocks noGrp="1"/>
          </p:cNvSpPr>
          <p:nvPr>
            <p:ph type="ftr" sz="quarter" idx="24"/>
          </p:nvPr>
        </p:nvSpPr>
        <p:spPr/>
        <p:txBody>
          <a:bodyPr/>
          <a:lstStyle/>
          <a:p>
            <a:endParaRPr lang="en-GB" dirty="0"/>
          </a:p>
        </p:txBody>
      </p:sp>
      <p:sp>
        <p:nvSpPr>
          <p:cNvPr id="30" name="Slide Number Placeholder 29">
            <a:extLst>
              <a:ext uri="{FF2B5EF4-FFF2-40B4-BE49-F238E27FC236}">
                <a16:creationId xmlns:a16="http://schemas.microsoft.com/office/drawing/2014/main" id="{8362248D-727D-4AB0-8B4D-161A04641118}"/>
              </a:ext>
            </a:extLst>
          </p:cNvPr>
          <p:cNvSpPr>
            <a:spLocks noGrp="1"/>
          </p:cNvSpPr>
          <p:nvPr>
            <p:ph type="sldNum" sz="quarter" idx="25"/>
          </p:nvPr>
        </p:nvSpPr>
        <p:spPr/>
        <p:txBody>
          <a:bodyPr/>
          <a:lstStyle/>
          <a:p>
            <a:fld id="{731A1681-B67C-634E-B9F8-D054051C2089}" type="slidenum">
              <a:rPr lang="en-US" smtClean="0"/>
              <a:pPr/>
              <a:t>‹N°›</a:t>
            </a:fld>
            <a:endParaRPr lang="en-US" dirty="0"/>
          </a:p>
        </p:txBody>
      </p:sp>
      <p:sp>
        <p:nvSpPr>
          <p:cNvPr id="32" name="Text Placeholder 31">
            <a:extLst>
              <a:ext uri="{FF2B5EF4-FFF2-40B4-BE49-F238E27FC236}">
                <a16:creationId xmlns:a16="http://schemas.microsoft.com/office/drawing/2014/main" id="{5A3CE5B3-E827-47A0-B896-4C9186AB8A9D}"/>
              </a:ext>
            </a:extLst>
          </p:cNvPr>
          <p:cNvSpPr>
            <a:spLocks noGrp="1"/>
          </p:cNvSpPr>
          <p:nvPr>
            <p:ph type="body" sz="quarter" idx="26" hasCustomPrompt="1"/>
          </p:nvPr>
        </p:nvSpPr>
        <p:spPr>
          <a:xfrm>
            <a:off x="304800" y="347040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boilerplate here (see GBH&gt;Presenting Mazars for the latest version (updated annually in January)</a:t>
            </a:r>
          </a:p>
        </p:txBody>
      </p:sp>
      <p:sp>
        <p:nvSpPr>
          <p:cNvPr id="36" name="Text Placeholder 35">
            <a:extLst>
              <a:ext uri="{FF2B5EF4-FFF2-40B4-BE49-F238E27FC236}">
                <a16:creationId xmlns:a16="http://schemas.microsoft.com/office/drawing/2014/main" id="{6844D506-5477-482E-90FC-A2EC760CD81D}"/>
              </a:ext>
            </a:extLst>
          </p:cNvPr>
          <p:cNvSpPr>
            <a:spLocks noGrp="1"/>
          </p:cNvSpPr>
          <p:nvPr>
            <p:ph type="body" sz="quarter" idx="27" hasCustomPrompt="1"/>
          </p:nvPr>
        </p:nvSpPr>
        <p:spPr>
          <a:xfrm>
            <a:off x="6248400" y="1560890"/>
            <a:ext cx="5634038" cy="3040063"/>
          </a:xfrm>
        </p:spPr>
        <p:txBody>
          <a:bodyPr/>
          <a:lstStyle>
            <a:lvl1pPr marL="0" indent="0">
              <a:buNone/>
              <a:defRPr b="1">
                <a:solidFill>
                  <a:schemeClr val="bg1"/>
                </a:solidFill>
              </a:defRPr>
            </a:lvl1pPr>
            <a:lvl2pPr marL="0" indent="0">
              <a:spcBef>
                <a:spcPts val="0"/>
              </a:spcBef>
              <a:spcAft>
                <a:spcPts val="300"/>
              </a:spcAft>
              <a:buNone/>
              <a:defRPr b="0">
                <a:solidFill>
                  <a:schemeClr val="bg1"/>
                </a:solidFill>
              </a:defRPr>
            </a:lvl2pPr>
            <a:lvl3pPr marL="0" indent="0">
              <a:buNone/>
              <a:defRPr b="0">
                <a:solidFill>
                  <a:schemeClr val="bg1"/>
                </a:solidFill>
              </a:defRPr>
            </a:lvl3pPr>
            <a:lvl4pPr marL="0" indent="1588">
              <a:buNone/>
              <a:defRPr b="0">
                <a:solidFill>
                  <a:schemeClr val="bg1"/>
                </a:solidFill>
              </a:defRPr>
            </a:lvl4pPr>
            <a:lvl5pPr marL="0" indent="0">
              <a:buNone/>
              <a:defRPr b="0">
                <a:solidFill>
                  <a:schemeClr val="bg1"/>
                </a:solidFill>
              </a:defRPr>
            </a:lvl5pPr>
          </a:lstStyle>
          <a:p>
            <a:pPr lvl="0"/>
            <a:r>
              <a:rPr lang="en-US" dirty="0"/>
              <a:t>Add social media links here</a:t>
            </a:r>
          </a:p>
        </p:txBody>
      </p:sp>
      <p:sp>
        <p:nvSpPr>
          <p:cNvPr id="4" name="TextBox 3">
            <a:extLst>
              <a:ext uri="{FF2B5EF4-FFF2-40B4-BE49-F238E27FC236}">
                <a16:creationId xmlns:a16="http://schemas.microsoft.com/office/drawing/2014/main" id="{B078E6C2-E380-4493-BB73-10B7FF458998}"/>
              </a:ext>
            </a:extLst>
          </p:cNvPr>
          <p:cNvSpPr txBox="1"/>
          <p:nvPr userDrawn="1"/>
        </p:nvSpPr>
        <p:spPr>
          <a:xfrm>
            <a:off x="298361" y="5645119"/>
            <a:ext cx="2490603" cy="215444"/>
          </a:xfrm>
          <a:prstGeom prst="rect">
            <a:avLst/>
          </a:prstGeom>
          <a:noFill/>
        </p:spPr>
        <p:txBody>
          <a:bodyPr wrap="square" lIns="0" rIns="0" rtlCol="0">
            <a:spAutoFit/>
          </a:bodyPr>
          <a:lstStyle/>
          <a:p>
            <a:pPr marL="0" indent="0" algn="l">
              <a:buFont typeface="Arial" panose="020B0604020202020204" pitchFamily="34" charset="0"/>
              <a:buNone/>
            </a:pPr>
            <a:r>
              <a:rPr lang="en-US" sz="800" spc="40" dirty="0">
                <a:solidFill>
                  <a:schemeClr val="bg1"/>
                </a:solidFill>
              </a:rPr>
              <a:t>© Mazars 2020</a:t>
            </a:r>
          </a:p>
        </p:txBody>
      </p:sp>
      <p:sp>
        <p:nvSpPr>
          <p:cNvPr id="16" name="Text Placeholder 31">
            <a:extLst>
              <a:ext uri="{FF2B5EF4-FFF2-40B4-BE49-F238E27FC236}">
                <a16:creationId xmlns:a16="http://schemas.microsoft.com/office/drawing/2014/main" id="{7BE62CE9-7F6B-4EA3-BF27-92E9F24A1FA7}"/>
              </a:ext>
            </a:extLst>
          </p:cNvPr>
          <p:cNvSpPr>
            <a:spLocks noGrp="1"/>
          </p:cNvSpPr>
          <p:nvPr>
            <p:ph type="body" sz="quarter" idx="28" hasCustomPrompt="1"/>
          </p:nvPr>
        </p:nvSpPr>
        <p:spPr>
          <a:xfrm>
            <a:off x="304800" y="4299740"/>
            <a:ext cx="5646738" cy="714375"/>
          </a:xfrm>
        </p:spPr>
        <p:txBody>
          <a:bodyPr/>
          <a:lstStyle>
            <a:lvl1pPr marL="0" indent="0" defTabSz="449263">
              <a:buNone/>
              <a:defRPr sz="800">
                <a:solidFill>
                  <a:schemeClr val="bg1"/>
                </a:solidFill>
              </a:defRPr>
            </a:lvl1pPr>
            <a:lvl2pPr marL="0" indent="0" defTabSz="449263">
              <a:buNone/>
              <a:defRPr sz="800">
                <a:solidFill>
                  <a:schemeClr val="bg1"/>
                </a:solidFill>
              </a:defRPr>
            </a:lvl2pPr>
            <a:lvl3pPr marL="0" indent="0" defTabSz="449263">
              <a:buNone/>
              <a:defRPr sz="800">
                <a:solidFill>
                  <a:schemeClr val="bg1"/>
                </a:solidFill>
              </a:defRPr>
            </a:lvl3pPr>
            <a:lvl4pPr marL="0" indent="0" defTabSz="449263">
              <a:buNone/>
              <a:defRPr sz="800">
                <a:solidFill>
                  <a:schemeClr val="bg1"/>
                </a:solidFill>
              </a:defRPr>
            </a:lvl4pPr>
            <a:lvl5pPr marL="0" indent="0" defTabSz="449263">
              <a:buNone/>
              <a:defRPr sz="800">
                <a:solidFill>
                  <a:schemeClr val="bg1"/>
                </a:solidFill>
              </a:defRPr>
            </a:lvl5pPr>
          </a:lstStyle>
          <a:p>
            <a:r>
              <a:rPr lang="en-GB" dirty="0"/>
              <a:t>Add disclaimer here (optional)</a:t>
            </a:r>
          </a:p>
        </p:txBody>
      </p:sp>
    </p:spTree>
    <p:extLst>
      <p:ext uri="{BB962C8B-B14F-4D97-AF65-F5344CB8AC3E}">
        <p14:creationId xmlns:p14="http://schemas.microsoft.com/office/powerpoint/2010/main" val="10082242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6259" y="304800"/>
            <a:ext cx="2201900" cy="1911327"/>
          </a:xfrm>
          <a:prstGeom prst="rect">
            <a:avLst/>
          </a:prstGeom>
        </p:spPr>
      </p:pic>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GB" dirty="0"/>
          </a:p>
        </p:txBody>
      </p:sp>
      <p:sp>
        <p:nvSpPr>
          <p:cNvPr id="7" name="Text Placeholder 24">
            <a:extLst>
              <a:ext uri="{FF2B5EF4-FFF2-40B4-BE49-F238E27FC236}">
                <a16:creationId xmlns:a16="http://schemas.microsoft.com/office/drawing/2014/main" id="{D988B71F-F8C8-45CD-A22A-2F0281C11C6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01:</a:t>
            </a:r>
          </a:p>
        </p:txBody>
      </p:sp>
      <p:sp>
        <p:nvSpPr>
          <p:cNvPr id="10" name="Text Placeholder 2">
            <a:extLst>
              <a:ext uri="{FF2B5EF4-FFF2-40B4-BE49-F238E27FC236}">
                <a16:creationId xmlns:a16="http://schemas.microsoft.com/office/drawing/2014/main" id="{EDBC6BB3-6074-4E00-B784-42E718494330}"/>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3394719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6D587BBA-306B-419D-9FA7-1F6E762DA013}"/>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02:</a:t>
            </a:r>
          </a:p>
        </p:txBody>
      </p:sp>
      <p:sp>
        <p:nvSpPr>
          <p:cNvPr id="9" name="Text Placeholder 2">
            <a:extLst>
              <a:ext uri="{FF2B5EF4-FFF2-40B4-BE49-F238E27FC236}">
                <a16:creationId xmlns:a16="http://schemas.microsoft.com/office/drawing/2014/main" id="{76522A8F-8796-44E3-8ADB-4C370E7BDAAF}"/>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882996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F8898328-55FE-4429-A444-EC94345E10C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03:</a:t>
            </a:r>
          </a:p>
        </p:txBody>
      </p:sp>
      <p:sp>
        <p:nvSpPr>
          <p:cNvPr id="8" name="Text Placeholder 2">
            <a:extLst>
              <a:ext uri="{FF2B5EF4-FFF2-40B4-BE49-F238E27FC236}">
                <a16:creationId xmlns:a16="http://schemas.microsoft.com/office/drawing/2014/main" id="{A015DFD7-FD4A-40E5-A53C-623596BD5182}"/>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70752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64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3ADD06C3-CFFB-4C37-8083-86DDED61705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04:</a:t>
            </a:r>
          </a:p>
        </p:txBody>
      </p:sp>
      <p:sp>
        <p:nvSpPr>
          <p:cNvPr id="8" name="Text Placeholder 2">
            <a:extLst>
              <a:ext uri="{FF2B5EF4-FFF2-40B4-BE49-F238E27FC236}">
                <a16:creationId xmlns:a16="http://schemas.microsoft.com/office/drawing/2014/main" id="{5E94F2F3-4677-4B09-B18A-852345716E33}"/>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959808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7" name="Text Placeholder 24">
            <a:extLst>
              <a:ext uri="{FF2B5EF4-FFF2-40B4-BE49-F238E27FC236}">
                <a16:creationId xmlns:a16="http://schemas.microsoft.com/office/drawing/2014/main" id="{9A9C453A-67E7-49D0-B577-84A41BB7CE9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05:</a:t>
            </a:r>
          </a:p>
        </p:txBody>
      </p:sp>
      <p:sp>
        <p:nvSpPr>
          <p:cNvPr id="8" name="Text Placeholder 2">
            <a:extLst>
              <a:ext uri="{FF2B5EF4-FFF2-40B4-BE49-F238E27FC236}">
                <a16:creationId xmlns:a16="http://schemas.microsoft.com/office/drawing/2014/main" id="{65A007A8-54EE-4DFF-A30D-596E11B1D88B}"/>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615040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C997B56C-4366-4C16-BEAD-90F8E778CF7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06:</a:t>
            </a:r>
          </a:p>
        </p:txBody>
      </p:sp>
      <p:sp>
        <p:nvSpPr>
          <p:cNvPr id="10" name="Text Placeholder 2">
            <a:extLst>
              <a:ext uri="{FF2B5EF4-FFF2-40B4-BE49-F238E27FC236}">
                <a16:creationId xmlns:a16="http://schemas.microsoft.com/office/drawing/2014/main" id="{BBDF67BB-D51F-490F-8C44-CD3892DA4AA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99392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8946263C-87A5-4302-8839-C0ECDA86E478}"/>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07:</a:t>
            </a:r>
          </a:p>
        </p:txBody>
      </p:sp>
      <p:sp>
        <p:nvSpPr>
          <p:cNvPr id="8" name="Text Placeholder 2">
            <a:extLst>
              <a:ext uri="{FF2B5EF4-FFF2-40B4-BE49-F238E27FC236}">
                <a16:creationId xmlns:a16="http://schemas.microsoft.com/office/drawing/2014/main" id="{68E6FD04-661A-44B7-9548-E5BB17A42CC9}"/>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064646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08CDA4AC-C7BF-4B5D-9E60-6982F7FE984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08:</a:t>
            </a:r>
          </a:p>
        </p:txBody>
      </p:sp>
      <p:sp>
        <p:nvSpPr>
          <p:cNvPr id="8" name="Text Placeholder 2">
            <a:extLst>
              <a:ext uri="{FF2B5EF4-FFF2-40B4-BE49-F238E27FC236}">
                <a16:creationId xmlns:a16="http://schemas.microsoft.com/office/drawing/2014/main" id="{48BF1D22-3336-4F53-8B04-2BDB7EC5B3C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383089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B6AD7843-8055-4996-90AB-1EAAD79C5C36}"/>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09:</a:t>
            </a:r>
          </a:p>
        </p:txBody>
      </p:sp>
      <p:sp>
        <p:nvSpPr>
          <p:cNvPr id="8" name="Text Placeholder 2">
            <a:extLst>
              <a:ext uri="{FF2B5EF4-FFF2-40B4-BE49-F238E27FC236}">
                <a16:creationId xmlns:a16="http://schemas.microsoft.com/office/drawing/2014/main" id="{C921CEFC-1C7C-4635-B536-77C2A0E80AA8}"/>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579612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1EF118AE-8CD2-4FFB-B435-CD077EF9B77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10:</a:t>
            </a:r>
          </a:p>
        </p:txBody>
      </p:sp>
      <p:sp>
        <p:nvSpPr>
          <p:cNvPr id="8" name="Text Placeholder 2">
            <a:extLst>
              <a:ext uri="{FF2B5EF4-FFF2-40B4-BE49-F238E27FC236}">
                <a16:creationId xmlns:a16="http://schemas.microsoft.com/office/drawing/2014/main" id="{706A4648-1F8E-4D84-AA3A-8658328062F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709734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2053E839-DB24-4834-B38C-7888B3687CC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11:</a:t>
            </a:r>
          </a:p>
        </p:txBody>
      </p:sp>
      <p:sp>
        <p:nvSpPr>
          <p:cNvPr id="8" name="Text Placeholder 2">
            <a:extLst>
              <a:ext uri="{FF2B5EF4-FFF2-40B4-BE49-F238E27FC236}">
                <a16:creationId xmlns:a16="http://schemas.microsoft.com/office/drawing/2014/main" id="{D0AC1E84-386B-40B8-9001-3C24412968B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940593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20102FD0-B8DC-4255-B4F9-0022EC8E8BCB}"/>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12:</a:t>
            </a:r>
          </a:p>
        </p:txBody>
      </p:sp>
      <p:sp>
        <p:nvSpPr>
          <p:cNvPr id="8" name="Text Placeholder 2">
            <a:extLst>
              <a:ext uri="{FF2B5EF4-FFF2-40B4-BE49-F238E27FC236}">
                <a16:creationId xmlns:a16="http://schemas.microsoft.com/office/drawing/2014/main" id="{243B031B-09D0-49E5-A445-77BC0C3D4485}"/>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051140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E15502A0-5C60-422B-A9AE-25D6EAB3C80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13:</a:t>
            </a:r>
          </a:p>
        </p:txBody>
      </p:sp>
      <p:sp>
        <p:nvSpPr>
          <p:cNvPr id="8" name="Text Placeholder 2">
            <a:extLst>
              <a:ext uri="{FF2B5EF4-FFF2-40B4-BE49-F238E27FC236}">
                <a16:creationId xmlns:a16="http://schemas.microsoft.com/office/drawing/2014/main" id="{61E4C64F-DA33-4657-83F5-5F90636EF0F6}"/>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8773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4998E02-CD73-4C67-A5B8-C23FF93E0AD6}"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27609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DD78F712-F280-4B79-A750-2A76B549BB7A}"/>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14:</a:t>
            </a:r>
          </a:p>
        </p:txBody>
      </p:sp>
      <p:sp>
        <p:nvSpPr>
          <p:cNvPr id="8" name="Text Placeholder 2">
            <a:extLst>
              <a:ext uri="{FF2B5EF4-FFF2-40B4-BE49-F238E27FC236}">
                <a16:creationId xmlns:a16="http://schemas.microsoft.com/office/drawing/2014/main" id="{8449BF8A-90D8-4621-8A43-19AC4049734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07603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0DB0BE80-9742-40D4-B294-2E25832C8EA9}"/>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15:</a:t>
            </a:r>
          </a:p>
        </p:txBody>
      </p:sp>
      <p:sp>
        <p:nvSpPr>
          <p:cNvPr id="8" name="Text Placeholder 2">
            <a:extLst>
              <a:ext uri="{FF2B5EF4-FFF2-40B4-BE49-F238E27FC236}">
                <a16:creationId xmlns:a16="http://schemas.microsoft.com/office/drawing/2014/main" id="{24499B19-BFB3-4CF3-AC1A-35274777017D}"/>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42445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52C5B1B3-7611-49B0-A9B6-0624454AEB25}"/>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16:</a:t>
            </a:r>
          </a:p>
        </p:txBody>
      </p:sp>
      <p:sp>
        <p:nvSpPr>
          <p:cNvPr id="8" name="Text Placeholder 2">
            <a:extLst>
              <a:ext uri="{FF2B5EF4-FFF2-40B4-BE49-F238E27FC236}">
                <a16:creationId xmlns:a16="http://schemas.microsoft.com/office/drawing/2014/main" id="{835CFBEA-61CB-4BAF-BF80-98E4F51F7C6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295952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384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414B66B2-703E-4AAF-B37C-5E2010E72444}"/>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17:</a:t>
            </a:r>
          </a:p>
        </p:txBody>
      </p:sp>
      <p:sp>
        <p:nvSpPr>
          <p:cNvPr id="8" name="Text Placeholder 2">
            <a:extLst>
              <a:ext uri="{FF2B5EF4-FFF2-40B4-BE49-F238E27FC236}">
                <a16:creationId xmlns:a16="http://schemas.microsoft.com/office/drawing/2014/main" id="{33B4F721-04D4-432E-A43A-6B080DD3BA71}"/>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1256717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F4783602-3D35-493D-965B-4F8AC1B0DC0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18:</a:t>
            </a:r>
          </a:p>
        </p:txBody>
      </p:sp>
      <p:sp>
        <p:nvSpPr>
          <p:cNvPr id="8" name="Text Placeholder 2">
            <a:extLst>
              <a:ext uri="{FF2B5EF4-FFF2-40B4-BE49-F238E27FC236}">
                <a16:creationId xmlns:a16="http://schemas.microsoft.com/office/drawing/2014/main" id="{67E28DF6-D001-48AC-824D-2F9576C241E7}"/>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2981522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7" name="Text Placeholder 24">
            <a:extLst>
              <a:ext uri="{FF2B5EF4-FFF2-40B4-BE49-F238E27FC236}">
                <a16:creationId xmlns:a16="http://schemas.microsoft.com/office/drawing/2014/main" id="{72A1181A-457A-43D0-9F7C-77C7FE3981A0}"/>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19:</a:t>
            </a:r>
          </a:p>
        </p:txBody>
      </p:sp>
      <p:sp>
        <p:nvSpPr>
          <p:cNvPr id="8" name="Text Placeholder 2">
            <a:extLst>
              <a:ext uri="{FF2B5EF4-FFF2-40B4-BE49-F238E27FC236}">
                <a16:creationId xmlns:a16="http://schemas.microsoft.com/office/drawing/2014/main" id="{1DFDE622-DBE5-423E-9583-F0AC2C555214}"/>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1089911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7" name="Text Placeholder 24">
            <a:extLst>
              <a:ext uri="{FF2B5EF4-FFF2-40B4-BE49-F238E27FC236}">
                <a16:creationId xmlns:a16="http://schemas.microsoft.com/office/drawing/2014/main" id="{6230862B-3A4B-4595-9DCC-69F5DC096337}"/>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20:</a:t>
            </a:r>
          </a:p>
        </p:txBody>
      </p:sp>
      <p:sp>
        <p:nvSpPr>
          <p:cNvPr id="8" name="Text Placeholder 2">
            <a:extLst>
              <a:ext uri="{FF2B5EF4-FFF2-40B4-BE49-F238E27FC236}">
                <a16:creationId xmlns:a16="http://schemas.microsoft.com/office/drawing/2014/main" id="{0D12D97B-5582-4CA5-8579-2F00297A647E}"/>
              </a:ext>
            </a:extLst>
          </p:cNvPr>
          <p:cNvSpPr>
            <a:spLocks noGrp="1"/>
          </p:cNvSpPr>
          <p:nvPr>
            <p:ph type="body" sz="quarter" idx="16" hasCustomPrompt="1"/>
          </p:nvPr>
        </p:nvSpPr>
        <p:spPr>
          <a:xfrm>
            <a:off x="304800" y="3429000"/>
            <a:ext cx="5646738" cy="2628900"/>
          </a:xfrm>
        </p:spPr>
        <p:txBody>
          <a:bodyPr/>
          <a:lstStyle>
            <a:lvl1pPr>
              <a:buFont typeface="+mj-lt"/>
              <a:buNone/>
              <a:defRPr>
                <a:solidFill>
                  <a:schemeClr val="bg1"/>
                </a:solidFill>
              </a:defRPr>
            </a:lvl1pPr>
            <a:lvl2pPr>
              <a:buFont typeface="+mj-lt"/>
              <a:buNone/>
              <a:defRPr>
                <a:solidFill>
                  <a:schemeClr val="bg1"/>
                </a:solidFill>
              </a:defRPr>
            </a:lvl2pPr>
            <a:lvl3pPr>
              <a:buFont typeface="+mj-lt"/>
              <a:buNone/>
              <a:defRPr>
                <a:solidFill>
                  <a:schemeClr val="bg1"/>
                </a:solidFill>
              </a:defRPr>
            </a:lvl3pPr>
            <a:lvl4pPr>
              <a:buFont typeface="+mj-lt"/>
              <a:buNone/>
              <a:defRPr>
                <a:solidFill>
                  <a:schemeClr val="bg1"/>
                </a:solidFill>
              </a:defRPr>
            </a:lvl4pPr>
            <a:lvl5pPr>
              <a:buFont typeface="+mj-lt"/>
              <a:buNone/>
              <a:defRPr>
                <a:solidFill>
                  <a:schemeClr val="bg1"/>
                </a:solidFill>
              </a:defRPr>
            </a:lvl5pPr>
          </a:lstStyle>
          <a:p>
            <a:pPr lvl="0"/>
            <a:r>
              <a:rPr lang="en-US" dirty="0"/>
              <a:t>Optional section table of contents [delete if not required]</a:t>
            </a:r>
          </a:p>
        </p:txBody>
      </p:sp>
    </p:spTree>
    <p:extLst>
      <p:ext uri="{BB962C8B-B14F-4D97-AF65-F5344CB8AC3E}">
        <p14:creationId xmlns:p14="http://schemas.microsoft.com/office/powerpoint/2010/main" val="308273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09C74EB-AF6C-4501-A543-CF0B761F755C}"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2F58CD0-CDAE-4FDA-8C5D-E71CD092CA7B}"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9C0F615-0968-474D-AB25-CDF80052FB05}"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dirty="0"/>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465591"/>
            <a:ext cx="2939385" cy="272145"/>
          </a:xfrm>
          <a:prstGeom prst="rect">
            <a:avLst/>
          </a:prstGeom>
        </p:spPr>
        <p:txBody>
          <a:bodyPr vert="horz" lIns="91440" tIns="45720" rIns="91440" bIns="45720" rtlCol="0" anchor="ctr">
            <a:noAutofit/>
          </a:bodyPr>
          <a:lstStyle>
            <a:lvl1pPr algn="r">
              <a:defRPr sz="1100">
                <a:solidFill>
                  <a:schemeClr val="tx1"/>
                </a:solidFill>
              </a:defRPr>
            </a:lvl1pPr>
          </a:lstStyle>
          <a:p>
            <a:fld id="{9F1348F3-D1DB-4B22-82F2-A286FDC2EEA4}" type="datetime3">
              <a:rPr lang="en-US" smtClean="0"/>
              <a:t>28 February 2023</a:t>
            </a:fld>
            <a:endParaRPr lang="en-US" dirty="0"/>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1222130" y="6465591"/>
            <a:ext cx="665069" cy="272145"/>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‹N°›</a:t>
            </a:fld>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68"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465591"/>
            <a:ext cx="4114800" cy="283168"/>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dirty="0"/>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801" r:id="rId1"/>
    <p:sldLayoutId id="2147483936" r:id="rId2"/>
    <p:sldLayoutId id="2147483650" r:id="rId3"/>
    <p:sldLayoutId id="2147483851" r:id="rId4"/>
    <p:sldLayoutId id="2147483687" r:id="rId5"/>
    <p:sldLayoutId id="2147483872" r:id="rId6"/>
    <p:sldLayoutId id="2147483688" r:id="rId7"/>
    <p:sldLayoutId id="2147483873" r:id="rId8"/>
    <p:sldLayoutId id="2147483689" r:id="rId9"/>
    <p:sldLayoutId id="2147483874" r:id="rId10"/>
    <p:sldLayoutId id="2147483802" r:id="rId11"/>
    <p:sldLayoutId id="2147483875" r:id="rId12"/>
    <p:sldLayoutId id="2147483690" r:id="rId13"/>
    <p:sldLayoutId id="2147483691" r:id="rId14"/>
    <p:sldLayoutId id="2147483684" r:id="rId15"/>
    <p:sldLayoutId id="2147483686" r:id="rId16"/>
    <p:sldLayoutId id="2147483880" r:id="rId17"/>
    <p:sldLayoutId id="2147483882" r:id="rId18"/>
    <p:sldLayoutId id="2147483722" r:id="rId19"/>
    <p:sldLayoutId id="2147483929" r:id="rId20"/>
    <p:sldLayoutId id="2147483726" r:id="rId21"/>
    <p:sldLayoutId id="2147483709" r:id="rId22"/>
    <p:sldLayoutId id="2147483704" r:id="rId23"/>
    <p:sldLayoutId id="2147483710" r:id="rId24"/>
    <p:sldLayoutId id="2147483706" r:id="rId25"/>
    <p:sldLayoutId id="2147483707" r:id="rId26"/>
    <p:sldLayoutId id="2147483708" r:id="rId27"/>
    <p:sldLayoutId id="2147483701" r:id="rId28"/>
    <p:sldLayoutId id="2147483713" r:id="rId29"/>
    <p:sldLayoutId id="2147483714" r:id="rId30"/>
    <p:sldLayoutId id="2147483727" r:id="rId31"/>
    <p:sldLayoutId id="2147483728" r:id="rId32"/>
    <p:sldLayoutId id="2147483698" r:id="rId33"/>
    <p:sldLayoutId id="2147483699" r:id="rId34"/>
    <p:sldLayoutId id="2147483711" r:id="rId35"/>
    <p:sldLayoutId id="2147483927" r:id="rId36"/>
    <p:sldLayoutId id="2147483928" r:id="rId37"/>
    <p:sldLayoutId id="2147483697" r:id="rId38"/>
    <p:sldLayoutId id="2147483939" r:id="rId39"/>
    <p:sldLayoutId id="2147483705" r:id="rId40"/>
    <p:sldLayoutId id="2147483933" r:id="rId41"/>
    <p:sldLayoutId id="2147483934" r:id="rId42"/>
    <p:sldLayoutId id="2147483803" r:id="rId43"/>
    <p:sldLayoutId id="2147483937" r:id="rId44"/>
    <p:sldLayoutId id="2147483938" r:id="rId45"/>
    <p:sldLayoutId id="2147483935" r:id="rId46"/>
    <p:sldLayoutId id="2147483886" r:id="rId47"/>
    <p:sldLayoutId id="2147483887" r:id="rId48"/>
    <p:sldLayoutId id="2147483888" r:id="rId49"/>
    <p:sldLayoutId id="2147483889" r:id="rId50"/>
    <p:sldLayoutId id="2147483890" r:id="rId51"/>
    <p:sldLayoutId id="2147483891" r:id="rId52"/>
    <p:sldLayoutId id="2147483892" r:id="rId53"/>
    <p:sldLayoutId id="2147483893" r:id="rId54"/>
    <p:sldLayoutId id="2147483894" r:id="rId55"/>
    <p:sldLayoutId id="2147483895" r:id="rId56"/>
    <p:sldLayoutId id="2147483896" r:id="rId57"/>
    <p:sldLayoutId id="2147483897" r:id="rId58"/>
    <p:sldLayoutId id="2147483898" r:id="rId59"/>
    <p:sldLayoutId id="2147483899" r:id="rId60"/>
    <p:sldLayoutId id="2147483900" r:id="rId61"/>
    <p:sldLayoutId id="2147483901" r:id="rId62"/>
    <p:sldLayoutId id="2147483902" r:id="rId63"/>
    <p:sldLayoutId id="2147483903" r:id="rId64"/>
    <p:sldLayoutId id="2147483904" r:id="rId65"/>
    <p:sldLayoutId id="2147483905" r:id="rId66"/>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orient="horz" pos="984" userDrawn="1">
          <p15:clr>
            <a:srgbClr val="F26B43"/>
          </p15:clr>
        </p15:guide>
        <p15:guide id="5" orient="horz" pos="4008" userDrawn="1">
          <p15:clr>
            <a:srgbClr val="F26B43"/>
          </p15:clr>
        </p15:guide>
        <p15:guide id="6" orient="horz" pos="3816" userDrawn="1">
          <p15:clr>
            <a:srgbClr val="F26B43"/>
          </p15:clr>
        </p15:guide>
        <p15:guide id="7" pos="7488" userDrawn="1">
          <p15:clr>
            <a:srgbClr val="F26B43"/>
          </p15:clr>
        </p15:guide>
        <p15:guide id="8" orient="horz" pos="192" userDrawn="1">
          <p15:clr>
            <a:srgbClr val="F26B43"/>
          </p15:clr>
        </p15:guide>
        <p15:guide id="10" orient="horz" pos="1536" userDrawn="1">
          <p15:clr>
            <a:srgbClr val="F26B43"/>
          </p15:clr>
        </p15:guide>
        <p15:guide id="11" orient="horz" pos="1200" userDrawn="1">
          <p15:clr>
            <a:srgbClr val="F26B43"/>
          </p15:clr>
        </p15:guide>
        <p15:guide id="12" orient="horz" pos="1752" userDrawn="1">
          <p15:clr>
            <a:srgbClr val="F26B43"/>
          </p15:clr>
        </p15:guide>
        <p15:guide id="13" pos="3931" userDrawn="1">
          <p15:clr>
            <a:srgbClr val="F26B43"/>
          </p15:clr>
        </p15:guide>
        <p15:guide id="14" pos="3749" userDrawn="1">
          <p15:clr>
            <a:srgbClr val="F26B43"/>
          </p15:clr>
        </p15:guide>
        <p15:guide id="15" orient="horz" pos="4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mailto:frederic.lubczinski@avocats-mazars.com?subject=Prise%20de%20contact" TargetMode="External"/><Relationship Id="rId3" Type="http://schemas.openxmlformats.org/officeDocument/2006/relationships/hyperlink" Target="mailto:guillaume.melot@avocats-mazars.com" TargetMode="External"/><Relationship Id="rId7" Type="http://schemas.openxmlformats.org/officeDocument/2006/relationships/hyperlink" Target="mailto:Coralie.crespin@avocats-mazars.com" TargetMode="External"/><Relationship Id="rId2" Type="http://schemas.openxmlformats.org/officeDocument/2006/relationships/hyperlink" Target="mailto:coralie.crespin@avocats-mazars.com?subject=Prise%20de%20contact" TargetMode="External"/><Relationship Id="rId1" Type="http://schemas.openxmlformats.org/officeDocument/2006/relationships/slideLayout" Target="../slideLayouts/slideLayout13.xml"/><Relationship Id="rId6" Type="http://schemas.openxmlformats.org/officeDocument/2006/relationships/hyperlink" Target="mailto:frederic.barat@avocats-mazars.com?subject=Prise%20de%20contact" TargetMode="External"/><Relationship Id="rId5" Type="http://schemas.openxmlformats.org/officeDocument/2006/relationships/image" Target="../media/image24.png"/><Relationship Id="rId4" Type="http://schemas.openxmlformats.org/officeDocument/2006/relationships/hyperlink" Target="mailto:Laura.schoumacher@avocats-mazars.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mazars.fr/Accueil/Insights/Publications-et-evenements/Avis-d-experts/Publications-techniques-Prix-de-transfert"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8CD524C-CAA3-4A5C-81ED-4FDA615718B4}"/>
              </a:ext>
            </a:extLst>
          </p:cNvPr>
          <p:cNvPicPr>
            <a:picLocks noGrp="1" noChangeAspect="1"/>
          </p:cNvPicPr>
          <p:nvPr>
            <p:ph type="pic" sz="quarter" idx="19"/>
          </p:nvPr>
        </p:nvPicPr>
        <p:blipFill>
          <a:blip r:embed="rId3"/>
          <a:srcRect l="19003" r="19003"/>
          <a:stretch/>
        </p:blipFill>
        <p:spPr>
          <a:xfrm>
            <a:off x="6111875" y="0"/>
            <a:ext cx="6080125" cy="6057900"/>
          </a:xfrm>
          <a:prstGeom prst="rect">
            <a:avLst/>
          </a:prstGeom>
        </p:spPr>
      </p:pic>
      <p:sp>
        <p:nvSpPr>
          <p:cNvPr id="13" name="Text Placeholder 3">
            <a:extLst>
              <a:ext uri="{FF2B5EF4-FFF2-40B4-BE49-F238E27FC236}">
                <a16:creationId xmlns:a16="http://schemas.microsoft.com/office/drawing/2014/main" id="{7073B4A6-EBB6-480F-875A-27783BA1C700}"/>
              </a:ext>
            </a:extLst>
          </p:cNvPr>
          <p:cNvSpPr txBox="1">
            <a:spLocks/>
          </p:cNvSpPr>
          <p:nvPr/>
        </p:nvSpPr>
        <p:spPr>
          <a:xfrm>
            <a:off x="302969" y="1925840"/>
            <a:ext cx="4416175" cy="931659"/>
          </a:xfrm>
          <a:prstGeom prst="rect">
            <a:avLst/>
          </a:prstGeom>
        </p:spPr>
        <p:txBody>
          <a:bodyPr vert="horz" lIns="0" tIns="0" rIns="0" bIns="7200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spc="0">
                <a:solidFill>
                  <a:schemeClr val="bg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b="1" dirty="0"/>
          </a:p>
        </p:txBody>
      </p:sp>
      <p:sp>
        <p:nvSpPr>
          <p:cNvPr id="4" name="Text Placeholder 2">
            <a:extLst>
              <a:ext uri="{FF2B5EF4-FFF2-40B4-BE49-F238E27FC236}">
                <a16:creationId xmlns:a16="http://schemas.microsoft.com/office/drawing/2014/main" id="{D09EA473-6465-4EBF-84C0-B77925B4BE67}"/>
              </a:ext>
            </a:extLst>
          </p:cNvPr>
          <p:cNvSpPr>
            <a:spLocks noGrp="1"/>
          </p:cNvSpPr>
          <p:nvPr>
            <p:ph type="body" sz="quarter" idx="17"/>
          </p:nvPr>
        </p:nvSpPr>
        <p:spPr>
          <a:xfrm>
            <a:off x="317702" y="3069000"/>
            <a:ext cx="5632714" cy="1070738"/>
          </a:xfrm>
        </p:spPr>
        <p:txBody>
          <a:bodyPr/>
          <a:lstStyle/>
          <a:p>
            <a:r>
              <a:rPr lang="en-US" dirty="0"/>
              <a:t>US Court of Appeals, 25/08/2022 and US Tax Court, 03/02/2023,Eaton Corporation v. Commissioner of Internal Revenue</a:t>
            </a:r>
          </a:p>
          <a:p>
            <a:endParaRPr lang="en-US" dirty="0"/>
          </a:p>
        </p:txBody>
      </p:sp>
      <p:sp>
        <p:nvSpPr>
          <p:cNvPr id="5" name="Text Placeholder 3">
            <a:extLst>
              <a:ext uri="{FF2B5EF4-FFF2-40B4-BE49-F238E27FC236}">
                <a16:creationId xmlns:a16="http://schemas.microsoft.com/office/drawing/2014/main" id="{39290E45-45E4-407A-9306-65BD4673961C}"/>
              </a:ext>
            </a:extLst>
          </p:cNvPr>
          <p:cNvSpPr>
            <a:spLocks noGrp="1"/>
          </p:cNvSpPr>
          <p:nvPr>
            <p:ph type="body" sz="quarter" idx="13"/>
          </p:nvPr>
        </p:nvSpPr>
        <p:spPr>
          <a:xfrm>
            <a:off x="316992" y="1571017"/>
            <a:ext cx="5634545" cy="656794"/>
          </a:xfrm>
        </p:spPr>
        <p:txBody>
          <a:bodyPr/>
          <a:lstStyle/>
          <a:p>
            <a:r>
              <a:rPr lang="en-US" dirty="0"/>
              <a:t>APA cancellation in the US: non-critical error is allowed</a:t>
            </a:r>
          </a:p>
        </p:txBody>
      </p:sp>
      <p:sp>
        <p:nvSpPr>
          <p:cNvPr id="6" name="Text Placeholder 2">
            <a:extLst>
              <a:ext uri="{FF2B5EF4-FFF2-40B4-BE49-F238E27FC236}">
                <a16:creationId xmlns:a16="http://schemas.microsoft.com/office/drawing/2014/main" id="{A7C97D6F-5B6F-4472-B4EA-6B1FB65A521D}"/>
              </a:ext>
            </a:extLst>
          </p:cNvPr>
          <p:cNvSpPr txBox="1">
            <a:spLocks/>
          </p:cNvSpPr>
          <p:nvPr/>
        </p:nvSpPr>
        <p:spPr>
          <a:xfrm>
            <a:off x="317702" y="4713402"/>
            <a:ext cx="5507912" cy="360041"/>
          </a:xfrm>
          <a:prstGeom prst="rect">
            <a:avLst/>
          </a:prstGeom>
        </p:spPr>
        <p:txBody>
          <a:bodyPr vert="horz" lIns="0" tIns="0" rIns="0" bIns="7200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spc="0" baseline="0">
                <a:solidFill>
                  <a:schemeClr val="bg1">
                    <a:alpha val="46000"/>
                  </a:schemeClr>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bg1">
                    <a:alpha val="46000"/>
                  </a:schemeClr>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February 2023</a:t>
            </a:r>
            <a:endParaRPr lang="en-US" dirty="0"/>
          </a:p>
        </p:txBody>
      </p:sp>
    </p:spTree>
    <p:extLst>
      <p:ext uri="{BB962C8B-B14F-4D97-AF65-F5344CB8AC3E}">
        <p14:creationId xmlns:p14="http://schemas.microsoft.com/office/powerpoint/2010/main" val="304347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057EDAA-E029-4174-8F9B-745E4BB653E8}"/>
              </a:ext>
            </a:extLst>
          </p:cNvPr>
          <p:cNvSpPr>
            <a:spLocks noGrp="1"/>
          </p:cNvSpPr>
          <p:nvPr>
            <p:ph type="sldNum" sz="quarter" idx="12"/>
          </p:nvPr>
        </p:nvSpPr>
        <p:spPr/>
        <p:txBody>
          <a:bodyPr/>
          <a:lstStyle/>
          <a:p>
            <a:fld id="{731A1681-B67C-634E-B9F8-D054051C2089}" type="slidenum">
              <a:rPr lang="en-US" smtClean="0"/>
              <a:t>2</a:t>
            </a:fld>
            <a:endParaRPr lang="en-US" dirty="0"/>
          </a:p>
        </p:txBody>
      </p:sp>
      <p:sp>
        <p:nvSpPr>
          <p:cNvPr id="2" name="Text Placeholder 1">
            <a:extLst>
              <a:ext uri="{FF2B5EF4-FFF2-40B4-BE49-F238E27FC236}">
                <a16:creationId xmlns:a16="http://schemas.microsoft.com/office/drawing/2014/main" id="{74E3245F-7C53-4C85-9A17-648D5182654B}"/>
              </a:ext>
            </a:extLst>
          </p:cNvPr>
          <p:cNvSpPr>
            <a:spLocks noGrp="1"/>
          </p:cNvSpPr>
          <p:nvPr>
            <p:ph type="body" sz="quarter" idx="18"/>
          </p:nvPr>
        </p:nvSpPr>
        <p:spPr>
          <a:xfrm>
            <a:off x="302401" y="1736773"/>
            <a:ext cx="3667752" cy="334876"/>
          </a:xfrm>
        </p:spPr>
        <p:txBody>
          <a:bodyPr/>
          <a:lstStyle/>
          <a:p>
            <a:r>
              <a:rPr lang="en-US" sz="1600" dirty="0"/>
              <a:t>Context</a:t>
            </a:r>
          </a:p>
        </p:txBody>
      </p:sp>
      <p:sp>
        <p:nvSpPr>
          <p:cNvPr id="9" name="Espace réservé du texte 8">
            <a:extLst>
              <a:ext uri="{FF2B5EF4-FFF2-40B4-BE49-F238E27FC236}">
                <a16:creationId xmlns:a16="http://schemas.microsoft.com/office/drawing/2014/main" id="{1412B7C4-5C96-4CB5-BCBF-0B6E5383CFFC}"/>
              </a:ext>
            </a:extLst>
          </p:cNvPr>
          <p:cNvSpPr>
            <a:spLocks noGrp="1"/>
          </p:cNvSpPr>
          <p:nvPr>
            <p:ph type="body" sz="quarter" idx="13"/>
          </p:nvPr>
        </p:nvSpPr>
        <p:spPr/>
        <p:txBody>
          <a:bodyPr/>
          <a:lstStyle/>
          <a:p>
            <a:r>
              <a:rPr lang="en-US" sz="2400" dirty="0"/>
              <a:t>Mazars view</a:t>
            </a:r>
          </a:p>
        </p:txBody>
      </p:sp>
      <p:sp>
        <p:nvSpPr>
          <p:cNvPr id="7" name="Espace réservé du texte 6">
            <a:extLst>
              <a:ext uri="{FF2B5EF4-FFF2-40B4-BE49-F238E27FC236}">
                <a16:creationId xmlns:a16="http://schemas.microsoft.com/office/drawing/2014/main" id="{0589B7F7-367A-4F47-A7AE-E80A89F112AC}"/>
              </a:ext>
            </a:extLst>
          </p:cNvPr>
          <p:cNvSpPr>
            <a:spLocks noGrp="1"/>
          </p:cNvSpPr>
          <p:nvPr>
            <p:ph type="body" sz="quarter" idx="28"/>
          </p:nvPr>
        </p:nvSpPr>
        <p:spPr>
          <a:xfrm>
            <a:off x="4258752" y="1736761"/>
            <a:ext cx="3669924" cy="334876"/>
          </a:xfrm>
        </p:spPr>
        <p:txBody>
          <a:bodyPr rIns="0"/>
          <a:lstStyle/>
          <a:p>
            <a:r>
              <a:rPr lang="en-US" sz="1600" dirty="0"/>
              <a:t>Legal procedure</a:t>
            </a:r>
          </a:p>
        </p:txBody>
      </p:sp>
      <p:sp>
        <p:nvSpPr>
          <p:cNvPr id="8" name="Espace réservé du texte 7">
            <a:extLst>
              <a:ext uri="{FF2B5EF4-FFF2-40B4-BE49-F238E27FC236}">
                <a16:creationId xmlns:a16="http://schemas.microsoft.com/office/drawing/2014/main" id="{9C0F7C5E-8DD7-479D-971A-E849E6C1F4D7}"/>
              </a:ext>
            </a:extLst>
          </p:cNvPr>
          <p:cNvSpPr>
            <a:spLocks noGrp="1"/>
          </p:cNvSpPr>
          <p:nvPr>
            <p:ph type="body" sz="quarter" idx="30"/>
          </p:nvPr>
        </p:nvSpPr>
        <p:spPr>
          <a:xfrm>
            <a:off x="8218800" y="1736761"/>
            <a:ext cx="3669924" cy="334876"/>
          </a:xfrm>
        </p:spPr>
        <p:txBody>
          <a:bodyPr rIns="0"/>
          <a:lstStyle/>
          <a:p>
            <a:r>
              <a:rPr lang="en-US" sz="1600" dirty="0"/>
              <a:t>Mazars comments</a:t>
            </a:r>
          </a:p>
        </p:txBody>
      </p:sp>
      <p:sp>
        <p:nvSpPr>
          <p:cNvPr id="11" name="Espace réservé du contenu 10">
            <a:extLst>
              <a:ext uri="{FF2B5EF4-FFF2-40B4-BE49-F238E27FC236}">
                <a16:creationId xmlns:a16="http://schemas.microsoft.com/office/drawing/2014/main" id="{372A56AB-B6A8-43B4-A6AB-7E2EA7EBFB0E}"/>
              </a:ext>
            </a:extLst>
          </p:cNvPr>
          <p:cNvSpPr>
            <a:spLocks noGrp="1"/>
          </p:cNvSpPr>
          <p:nvPr>
            <p:ph sz="quarter" idx="29"/>
          </p:nvPr>
        </p:nvSpPr>
        <p:spPr>
          <a:xfrm>
            <a:off x="302401" y="2157641"/>
            <a:ext cx="3668400" cy="4225574"/>
          </a:xfrm>
        </p:spPr>
        <p:txBody>
          <a:bodyPr/>
          <a:lstStyle/>
          <a:p>
            <a:pPr algn="just">
              <a:lnSpc>
                <a:spcPct val="100000"/>
              </a:lnSpc>
              <a:spcBef>
                <a:spcPts val="600"/>
              </a:spcBef>
            </a:pPr>
            <a:r>
              <a:rPr lang="en-US" sz="1100" dirty="0">
                <a:solidFill>
                  <a:schemeClr val="bg1">
                    <a:lumMod val="50000"/>
                  </a:schemeClr>
                </a:solidFill>
              </a:rPr>
              <a:t>A US company concluded with the US tax authorities (“IRS”) an Advance Pricing Agreement (“APA”) covering the  2001-2010 period.</a:t>
            </a:r>
          </a:p>
          <a:p>
            <a:pPr algn="just">
              <a:lnSpc>
                <a:spcPct val="100000"/>
              </a:lnSpc>
              <a:spcBef>
                <a:spcPts val="600"/>
              </a:spcBef>
            </a:pPr>
            <a:r>
              <a:rPr lang="en-US" sz="1100" dirty="0">
                <a:solidFill>
                  <a:schemeClr val="bg1">
                    <a:lumMod val="50000"/>
                  </a:schemeClr>
                </a:solidFill>
              </a:rPr>
              <a:t>In April 2010, the US company informed IRS, after reviewing its calculations, that inadvertent errors have been made in FY2005 and FY2006 and submitted corrective tax returns accordingly.</a:t>
            </a:r>
          </a:p>
          <a:p>
            <a:pPr algn="just">
              <a:lnSpc>
                <a:spcPct val="100000"/>
              </a:lnSpc>
              <a:spcBef>
                <a:spcPts val="600"/>
              </a:spcBef>
            </a:pPr>
            <a:r>
              <a:rPr lang="en-US" sz="1100" dirty="0">
                <a:solidFill>
                  <a:schemeClr val="bg1">
                    <a:lumMod val="50000"/>
                  </a:schemeClr>
                </a:solidFill>
              </a:rPr>
              <a:t>In this context, IRS cancelled the APA in 2011 due to “material deficiencies in APA compliance” including “errors in the supporting data and computations used in the transfer pricing methodologies”.</a:t>
            </a:r>
          </a:p>
          <a:p>
            <a:pPr algn="just">
              <a:lnSpc>
                <a:spcPct val="100000"/>
              </a:lnSpc>
              <a:spcBef>
                <a:spcPts val="600"/>
              </a:spcBef>
            </a:pPr>
            <a:r>
              <a:rPr lang="en-US" sz="1100" dirty="0">
                <a:solidFill>
                  <a:schemeClr val="bg1">
                    <a:lumMod val="50000"/>
                  </a:schemeClr>
                </a:solidFill>
              </a:rPr>
              <a:t>Consequently, the IRS reassessed the US company for a total amount of USD 75 million assessment including penalties for an amount of USD 51 million (40% penalty for “gross valuation misstatements”).</a:t>
            </a:r>
          </a:p>
          <a:p>
            <a:pPr marR="0" lvl="0" algn="just" defTabSz="914400" rtl="0" eaLnBrk="1" fontAlgn="auto" latinLnBrk="0" hangingPunct="1">
              <a:lnSpc>
                <a:spcPct val="100000"/>
              </a:lnSpc>
              <a:spcBef>
                <a:spcPts val="600"/>
              </a:spcBef>
              <a:spcAft>
                <a:spcPts val="0"/>
              </a:spcAft>
              <a:buClrTx/>
              <a:buSzTx/>
              <a:tabLst/>
              <a:defRPr/>
            </a:pPr>
            <a:r>
              <a:rPr lang="en-US" sz="1100" dirty="0">
                <a:solidFill>
                  <a:schemeClr val="bg1">
                    <a:lumMod val="50000"/>
                  </a:schemeClr>
                </a:solidFill>
              </a:rPr>
              <a:t>After a decision of the US State Tax Court stating that the IRS’ decision </a:t>
            </a:r>
            <a:r>
              <a:rPr lang="en-US" sz="1100" dirty="0">
                <a:solidFill>
                  <a:srgbClr val="777877"/>
                </a:solidFill>
                <a:latin typeface="Arial" panose="020B0604020202020204"/>
              </a:rPr>
              <a:t>was arbitrary, IRS appealed against this decision.</a:t>
            </a:r>
            <a:endParaRPr lang="en-US" sz="1100" dirty="0">
              <a:solidFill>
                <a:schemeClr val="bg1">
                  <a:lumMod val="50000"/>
                </a:schemeClr>
              </a:solidFill>
            </a:endParaRPr>
          </a:p>
        </p:txBody>
      </p:sp>
      <p:sp>
        <p:nvSpPr>
          <p:cNvPr id="12" name="Espace réservé du contenu 11">
            <a:extLst>
              <a:ext uri="{FF2B5EF4-FFF2-40B4-BE49-F238E27FC236}">
                <a16:creationId xmlns:a16="http://schemas.microsoft.com/office/drawing/2014/main" id="{4FAFE4D4-6396-4FEC-B644-DD73C3E6E3D3}"/>
              </a:ext>
            </a:extLst>
          </p:cNvPr>
          <p:cNvSpPr>
            <a:spLocks noGrp="1"/>
          </p:cNvSpPr>
          <p:nvPr>
            <p:ph sz="quarter" idx="31"/>
          </p:nvPr>
        </p:nvSpPr>
        <p:spPr>
          <a:xfrm>
            <a:off x="4261363" y="2157639"/>
            <a:ext cx="3668400" cy="1656715"/>
          </a:xfrm>
        </p:spPr>
        <p:txBody>
          <a:bodyPr/>
          <a:lstStyle/>
          <a:p>
            <a:pPr algn="just">
              <a:lnSpc>
                <a:spcPct val="100000"/>
              </a:lnSpc>
              <a:spcBef>
                <a:spcPts val="600"/>
              </a:spcBef>
              <a:defRPr/>
            </a:pPr>
            <a:r>
              <a:rPr lang="en-US" sz="1100" dirty="0">
                <a:solidFill>
                  <a:schemeClr val="bg1">
                    <a:lumMod val="50000"/>
                  </a:schemeClr>
                </a:solidFill>
              </a:rPr>
              <a:t>On August 25</a:t>
            </a:r>
            <a:r>
              <a:rPr lang="en-US" sz="1100" baseline="30000" dirty="0">
                <a:solidFill>
                  <a:schemeClr val="bg1">
                    <a:lumMod val="50000"/>
                  </a:schemeClr>
                </a:solidFill>
              </a:rPr>
              <a:t>th</a:t>
            </a:r>
            <a:r>
              <a:rPr lang="en-US" sz="1100" dirty="0">
                <a:solidFill>
                  <a:schemeClr val="bg1">
                    <a:lumMod val="50000"/>
                  </a:schemeClr>
                </a:solidFill>
              </a:rPr>
              <a:t>, 2022, the US Court of Appeals rejected the appeal for different reasons.</a:t>
            </a:r>
          </a:p>
          <a:p>
            <a:pPr algn="just">
              <a:lnSpc>
                <a:spcPct val="100000"/>
              </a:lnSpc>
              <a:spcBef>
                <a:spcPts val="600"/>
              </a:spcBef>
              <a:defRPr/>
            </a:pPr>
            <a:r>
              <a:rPr lang="en-US" sz="1100" dirty="0">
                <a:solidFill>
                  <a:schemeClr val="bg1">
                    <a:lumMod val="50000"/>
                  </a:schemeClr>
                </a:solidFill>
              </a:rPr>
              <a:t>The burden of proof lies on IRS under contract law principles which apply on APAs given the fact that it is private contracts with private parties and must prove that it has critical reasons for cancellation of the APA.</a:t>
            </a:r>
          </a:p>
          <a:p>
            <a:pPr algn="just">
              <a:lnSpc>
                <a:spcPct val="100000"/>
              </a:lnSpc>
              <a:spcBef>
                <a:spcPts val="600"/>
              </a:spcBef>
              <a:defRPr/>
            </a:pPr>
            <a:r>
              <a:rPr lang="en-US" sz="1100" dirty="0">
                <a:solidFill>
                  <a:schemeClr val="bg1">
                    <a:lumMod val="50000"/>
                  </a:schemeClr>
                </a:solidFill>
              </a:rPr>
              <a:t>Then the Court of Appeals ruled that “errors in the supporting data and computations” were not mentioned as a reason for cancellation in the APA.</a:t>
            </a:r>
          </a:p>
          <a:p>
            <a:pPr algn="just">
              <a:lnSpc>
                <a:spcPct val="100000"/>
              </a:lnSpc>
              <a:spcBef>
                <a:spcPts val="600"/>
              </a:spcBef>
              <a:defRPr/>
            </a:pPr>
            <a:r>
              <a:rPr lang="en-US" sz="1100" dirty="0">
                <a:solidFill>
                  <a:schemeClr val="bg1">
                    <a:lumMod val="50000"/>
                  </a:schemeClr>
                </a:solidFill>
              </a:rPr>
              <a:t>The Court also considered that IRS did not prove that it had reasons for cancellation, so the Court rejected the appeal.</a:t>
            </a:r>
          </a:p>
          <a:p>
            <a:pPr algn="just">
              <a:lnSpc>
                <a:spcPct val="100000"/>
              </a:lnSpc>
              <a:spcBef>
                <a:spcPts val="600"/>
              </a:spcBef>
              <a:defRPr/>
            </a:pPr>
            <a:r>
              <a:rPr lang="en-US" sz="1100" dirty="0">
                <a:solidFill>
                  <a:schemeClr val="bg1">
                    <a:lumMod val="50000"/>
                  </a:schemeClr>
                </a:solidFill>
              </a:rPr>
              <a:t>In November 2022, the Chief Judge of the Tax Court ordered the US company and the IRS to submit a proposed decision.</a:t>
            </a:r>
          </a:p>
          <a:p>
            <a:pPr algn="just">
              <a:lnSpc>
                <a:spcPct val="100000"/>
              </a:lnSpc>
              <a:spcBef>
                <a:spcPts val="600"/>
              </a:spcBef>
              <a:defRPr/>
            </a:pPr>
            <a:r>
              <a:rPr lang="en-US" sz="1100" dirty="0">
                <a:solidFill>
                  <a:schemeClr val="bg1">
                    <a:lumMod val="50000"/>
                  </a:schemeClr>
                </a:solidFill>
              </a:rPr>
              <a:t>On February 3</a:t>
            </a:r>
            <a:r>
              <a:rPr lang="en-US" sz="1100" baseline="30000" dirty="0">
                <a:solidFill>
                  <a:schemeClr val="bg1">
                    <a:lumMod val="50000"/>
                  </a:schemeClr>
                </a:solidFill>
              </a:rPr>
              <a:t>rd</a:t>
            </a:r>
            <a:r>
              <a:rPr lang="en-US" sz="1100" dirty="0">
                <a:solidFill>
                  <a:schemeClr val="bg1">
                    <a:lumMod val="50000"/>
                  </a:schemeClr>
                </a:solidFill>
              </a:rPr>
              <a:t>, 2023, the US Tax Court issued a stipulated order identical to the proposed decision with deficiencies of USD 9.3 million without penalties. </a:t>
            </a:r>
          </a:p>
        </p:txBody>
      </p:sp>
      <p:sp>
        <p:nvSpPr>
          <p:cNvPr id="14" name="Espace réservé du contenu 13">
            <a:extLst>
              <a:ext uri="{FF2B5EF4-FFF2-40B4-BE49-F238E27FC236}">
                <a16:creationId xmlns:a16="http://schemas.microsoft.com/office/drawing/2014/main" id="{545901F4-5DAF-41CF-98C9-4DBB8667F02B}"/>
              </a:ext>
            </a:extLst>
          </p:cNvPr>
          <p:cNvSpPr>
            <a:spLocks noGrp="1"/>
          </p:cNvSpPr>
          <p:nvPr>
            <p:ph sz="quarter" idx="32"/>
          </p:nvPr>
        </p:nvSpPr>
        <p:spPr>
          <a:xfrm>
            <a:off x="8220323" y="2157641"/>
            <a:ext cx="3736545" cy="3872489"/>
          </a:xfrm>
        </p:spPr>
        <p:txBody>
          <a:bodyPr/>
          <a:lstStyle/>
          <a:p>
            <a:pPr algn="just">
              <a:lnSpc>
                <a:spcPct val="100000"/>
              </a:lnSpc>
              <a:spcBef>
                <a:spcPts val="600"/>
              </a:spcBef>
              <a:defRPr/>
            </a:pPr>
            <a:r>
              <a:rPr lang="en-US" sz="1100" dirty="0">
                <a:solidFill>
                  <a:schemeClr val="bg1">
                    <a:lumMod val="50000"/>
                  </a:schemeClr>
                </a:solidFill>
              </a:rPr>
              <a:t>An APA is an agreement giving the taxpayer certainty that the tax authority will not make any tax adjustments if the terms of the APA are met, and the tax authority will not audit transactions covered by the APA for the duration of the term.</a:t>
            </a:r>
          </a:p>
          <a:p>
            <a:pPr algn="just">
              <a:lnSpc>
                <a:spcPct val="100000"/>
              </a:lnSpc>
              <a:spcBef>
                <a:spcPts val="600"/>
              </a:spcBef>
              <a:defRPr/>
            </a:pPr>
            <a:r>
              <a:rPr lang="en-US" sz="1100" dirty="0">
                <a:solidFill>
                  <a:schemeClr val="bg1">
                    <a:lumMod val="50000"/>
                  </a:schemeClr>
                </a:solidFill>
              </a:rPr>
              <a:t>Above and beyond non-critical errors, the taxpayer’s situation could change after negotiating the APA due to restructuring transactions or development of new markets notwithstanding the critical assumptions defined in the APA, notably the transfer pricing methodologies.</a:t>
            </a:r>
          </a:p>
          <a:p>
            <a:pPr algn="just">
              <a:lnSpc>
                <a:spcPct val="100000"/>
              </a:lnSpc>
              <a:spcBef>
                <a:spcPts val="600"/>
              </a:spcBef>
              <a:defRPr/>
            </a:pPr>
            <a:r>
              <a:rPr lang="en-US" sz="1100" dirty="0">
                <a:solidFill>
                  <a:schemeClr val="bg1">
                    <a:lumMod val="50000"/>
                  </a:schemeClr>
                </a:solidFill>
              </a:rPr>
              <a:t>Recently, COVID-19 has led to material changes in economic conditions that were not anticipated when many APAs were agreed. </a:t>
            </a:r>
          </a:p>
          <a:p>
            <a:pPr algn="just">
              <a:lnSpc>
                <a:spcPct val="100000"/>
              </a:lnSpc>
              <a:spcBef>
                <a:spcPts val="600"/>
              </a:spcBef>
              <a:defRPr/>
            </a:pPr>
            <a:r>
              <a:rPr lang="en-US" sz="1100" dirty="0">
                <a:solidFill>
                  <a:schemeClr val="bg1">
                    <a:lumMod val="50000"/>
                  </a:schemeClr>
                </a:solidFill>
              </a:rPr>
              <a:t>A mere change in business results during this period would not, however, result in a breach of a critical assumption since COVID-19 pandemic has not had the same impact on all enterprises.</a:t>
            </a:r>
          </a:p>
          <a:p>
            <a:pPr algn="just">
              <a:lnSpc>
                <a:spcPct val="100000"/>
              </a:lnSpc>
              <a:spcBef>
                <a:spcPts val="600"/>
              </a:spcBef>
              <a:defRPr/>
            </a:pPr>
            <a:r>
              <a:rPr lang="en-US" sz="1100" dirty="0">
                <a:solidFill>
                  <a:schemeClr val="bg1">
                    <a:lumMod val="50000"/>
                  </a:schemeClr>
                </a:solidFill>
              </a:rPr>
              <a:t>In this context, our transfer pricing team can assist you step by step through the APA request process.</a:t>
            </a:r>
          </a:p>
        </p:txBody>
      </p:sp>
      <p:sp>
        <p:nvSpPr>
          <p:cNvPr id="13" name="Espace réservé du texte 8">
            <a:extLst>
              <a:ext uri="{FF2B5EF4-FFF2-40B4-BE49-F238E27FC236}">
                <a16:creationId xmlns:a16="http://schemas.microsoft.com/office/drawing/2014/main" id="{2802222C-1F1E-4D9D-9B29-F9908A93E1AB}"/>
              </a:ext>
            </a:extLst>
          </p:cNvPr>
          <p:cNvSpPr txBox="1">
            <a:spLocks/>
          </p:cNvSpPr>
          <p:nvPr/>
        </p:nvSpPr>
        <p:spPr>
          <a:xfrm>
            <a:off x="304800" y="859801"/>
            <a:ext cx="11582400" cy="360000"/>
          </a:xfrm>
          <a:prstGeom prst="rect">
            <a:avLst/>
          </a:prstGeom>
        </p:spPr>
        <p:txBody>
          <a:bodyPr vert="horz" lIns="0" tIns="0" rIns="0" bIns="72000" rtlCol="0">
            <a:noAutofit/>
          </a:bodyPr>
          <a:lstStyle>
            <a:lvl1pPr marL="0" indent="0" algn="l" defTabSz="914400" rtl="0" eaLnBrk="1" latinLnBrk="0" hangingPunct="1">
              <a:lnSpc>
                <a:spcPct val="90000"/>
              </a:lnSpc>
              <a:spcBef>
                <a:spcPts val="200"/>
              </a:spcBef>
              <a:buFont typeface="Arial" panose="020B0604020202020204" pitchFamily="34" charset="0"/>
              <a:buNone/>
              <a:defRPr sz="2400" b="0" kern="1200" spc="0" baseline="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APA cancellation in the US: non-critical error is allowed​</a:t>
            </a:r>
          </a:p>
        </p:txBody>
      </p:sp>
    </p:spTree>
    <p:extLst>
      <p:ext uri="{BB962C8B-B14F-4D97-AF65-F5344CB8AC3E}">
        <p14:creationId xmlns:p14="http://schemas.microsoft.com/office/powerpoint/2010/main" val="194092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857BC4C-2FFC-49E0-9188-2A734F3237C9}"/>
              </a:ext>
            </a:extLst>
          </p:cNvPr>
          <p:cNvSpPr>
            <a:spLocks noGrp="1"/>
          </p:cNvSpPr>
          <p:nvPr>
            <p:ph type="sldNum" sz="quarter" idx="12"/>
          </p:nvPr>
        </p:nvSpPr>
        <p:spPr/>
        <p:txBody>
          <a:bodyPr/>
          <a:lstStyle/>
          <a:p>
            <a:fld id="{731A1681-B67C-634E-B9F8-D054051C2089}" type="slidenum">
              <a:rPr lang="en-US" smtClean="0"/>
              <a:t>3</a:t>
            </a:fld>
            <a:endParaRPr lang="en-US" dirty="0"/>
          </a:p>
        </p:txBody>
      </p:sp>
      <p:sp>
        <p:nvSpPr>
          <p:cNvPr id="6" name="Espace réservé du texte 5">
            <a:extLst>
              <a:ext uri="{FF2B5EF4-FFF2-40B4-BE49-F238E27FC236}">
                <a16:creationId xmlns:a16="http://schemas.microsoft.com/office/drawing/2014/main" id="{D1F3BFD8-F749-44A6-8330-2707128470B9}"/>
              </a:ext>
            </a:extLst>
          </p:cNvPr>
          <p:cNvSpPr>
            <a:spLocks noGrp="1"/>
          </p:cNvSpPr>
          <p:nvPr>
            <p:ph type="body" sz="quarter" idx="13"/>
          </p:nvPr>
        </p:nvSpPr>
        <p:spPr>
          <a:xfrm>
            <a:off x="304800" y="304799"/>
            <a:ext cx="5646738" cy="807563"/>
          </a:xfrm>
        </p:spPr>
        <p:txBody>
          <a:bodyPr/>
          <a:lstStyle/>
          <a:p>
            <a:r>
              <a:rPr lang="en-GB" dirty="0"/>
              <a:t>Contacts</a:t>
            </a:r>
            <a:endParaRPr lang="fr-FR" dirty="0"/>
          </a:p>
        </p:txBody>
      </p:sp>
      <p:sp>
        <p:nvSpPr>
          <p:cNvPr id="31" name="Espace réservé du contenu 8" hidden="1">
            <a:extLst>
              <a:ext uri="{FF2B5EF4-FFF2-40B4-BE49-F238E27FC236}">
                <a16:creationId xmlns:a16="http://schemas.microsoft.com/office/drawing/2014/main" id="{BC84AE9D-096B-44BD-BA14-CB2C3F1AB1E1}"/>
              </a:ext>
            </a:extLst>
          </p:cNvPr>
          <p:cNvSpPr txBox="1">
            <a:spLocks/>
          </p:cNvSpPr>
          <p:nvPr/>
        </p:nvSpPr>
        <p:spPr>
          <a:xfrm>
            <a:off x="9502193" y="1607412"/>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2"/>
              </a:rPr>
              <a:t>coralie.crespin@avocats-mazars.com</a:t>
            </a:r>
            <a:r>
              <a:rPr lang="fr-FR" sz="1000" dirty="0"/>
              <a:t> </a:t>
            </a:r>
          </a:p>
          <a:p>
            <a:r>
              <a:rPr lang="fr-FR" sz="1000" dirty="0"/>
              <a:t>+33 6 99 18 66 34 </a:t>
            </a:r>
          </a:p>
        </p:txBody>
      </p:sp>
      <p:sp>
        <p:nvSpPr>
          <p:cNvPr id="32" name="Espace réservé du contenu 8" hidden="1">
            <a:extLst>
              <a:ext uri="{FF2B5EF4-FFF2-40B4-BE49-F238E27FC236}">
                <a16:creationId xmlns:a16="http://schemas.microsoft.com/office/drawing/2014/main" id="{DA6D90BD-C11B-4A0F-81D3-CBE3DFE5E64B}"/>
              </a:ext>
            </a:extLst>
          </p:cNvPr>
          <p:cNvSpPr txBox="1">
            <a:spLocks/>
          </p:cNvSpPr>
          <p:nvPr/>
        </p:nvSpPr>
        <p:spPr>
          <a:xfrm>
            <a:off x="457200" y="3286523"/>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3"/>
              </a:rPr>
              <a:t>guillaume.melot@avocats-mazars.com</a:t>
            </a:r>
            <a:r>
              <a:rPr lang="fr-FR" sz="1000" dirty="0"/>
              <a:t> </a:t>
            </a:r>
          </a:p>
          <a:p>
            <a:r>
              <a:rPr lang="fr-FR" sz="1000" dirty="0"/>
              <a:t>+33 6 67 77 85 80</a:t>
            </a:r>
          </a:p>
        </p:txBody>
      </p:sp>
      <p:sp>
        <p:nvSpPr>
          <p:cNvPr id="33" name="Espace réservé du contenu 8" hidden="1">
            <a:extLst>
              <a:ext uri="{FF2B5EF4-FFF2-40B4-BE49-F238E27FC236}">
                <a16:creationId xmlns:a16="http://schemas.microsoft.com/office/drawing/2014/main" id="{C7DC22D9-044F-482A-A078-02909833840B}"/>
              </a:ext>
            </a:extLst>
          </p:cNvPr>
          <p:cNvSpPr txBox="1">
            <a:spLocks/>
          </p:cNvSpPr>
          <p:nvPr/>
        </p:nvSpPr>
        <p:spPr>
          <a:xfrm>
            <a:off x="3416721" y="3286523"/>
            <a:ext cx="2607841"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4" name="Espace réservé du contenu 8" hidden="1">
            <a:extLst>
              <a:ext uri="{FF2B5EF4-FFF2-40B4-BE49-F238E27FC236}">
                <a16:creationId xmlns:a16="http://schemas.microsoft.com/office/drawing/2014/main" id="{4FB90C86-6C54-4AC7-9257-BF1C7E75CF2A}"/>
              </a:ext>
            </a:extLst>
          </p:cNvPr>
          <p:cNvSpPr txBox="1">
            <a:spLocks/>
          </p:cNvSpPr>
          <p:nvPr/>
        </p:nvSpPr>
        <p:spPr>
          <a:xfrm>
            <a:off x="6536024" y="328652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5" name="Espace réservé du contenu 8" hidden="1">
            <a:extLst>
              <a:ext uri="{FF2B5EF4-FFF2-40B4-BE49-F238E27FC236}">
                <a16:creationId xmlns:a16="http://schemas.microsoft.com/office/drawing/2014/main" id="{365231CB-0CBF-435B-924A-0FE333420319}"/>
              </a:ext>
            </a:extLst>
          </p:cNvPr>
          <p:cNvSpPr txBox="1">
            <a:spLocks/>
          </p:cNvSpPr>
          <p:nvPr/>
        </p:nvSpPr>
        <p:spPr>
          <a:xfrm>
            <a:off x="6536024" y="328652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p:txBody>
      </p:sp>
      <p:sp>
        <p:nvSpPr>
          <p:cNvPr id="36" name="Espace réservé du contenu 8" hidden="1">
            <a:extLst>
              <a:ext uri="{FF2B5EF4-FFF2-40B4-BE49-F238E27FC236}">
                <a16:creationId xmlns:a16="http://schemas.microsoft.com/office/drawing/2014/main" id="{93F6EEA0-BB29-4BF9-A8E2-8E2FDA11DCAE}"/>
              </a:ext>
            </a:extLst>
          </p:cNvPr>
          <p:cNvSpPr txBox="1">
            <a:spLocks/>
          </p:cNvSpPr>
          <p:nvPr/>
        </p:nvSpPr>
        <p:spPr>
          <a:xfrm>
            <a:off x="9497207" y="3286523"/>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a:p>
            <a:r>
              <a:rPr lang="fr-FR" sz="1000" dirty="0">
                <a:hlinkClick r:id="rId2"/>
              </a:rPr>
              <a:t>ines.saidane@avocats-mazars.com</a:t>
            </a:r>
            <a:r>
              <a:rPr lang="fr-FR" sz="1000" dirty="0"/>
              <a:t> </a:t>
            </a:r>
          </a:p>
          <a:p>
            <a:r>
              <a:rPr lang="fr-FR" sz="1000" dirty="0"/>
              <a:t>+33 6 67 34 77 91 </a:t>
            </a:r>
          </a:p>
        </p:txBody>
      </p:sp>
      <p:sp>
        <p:nvSpPr>
          <p:cNvPr id="37" name="Espace réservé du contenu 8" hidden="1">
            <a:extLst>
              <a:ext uri="{FF2B5EF4-FFF2-40B4-BE49-F238E27FC236}">
                <a16:creationId xmlns:a16="http://schemas.microsoft.com/office/drawing/2014/main" id="{C4E893F1-A66D-4BFD-97BA-4888A9F108FA}"/>
              </a:ext>
            </a:extLst>
          </p:cNvPr>
          <p:cNvSpPr txBox="1">
            <a:spLocks/>
          </p:cNvSpPr>
          <p:nvPr/>
        </p:nvSpPr>
        <p:spPr>
          <a:xfrm>
            <a:off x="463848" y="4968875"/>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Consultant - Transfer Pricing </a:t>
            </a:r>
          </a:p>
          <a:p>
            <a:r>
              <a:rPr lang="fr-FR" sz="1000" dirty="0">
                <a:hlinkClick r:id="rId3"/>
              </a:rPr>
              <a:t>sami.orfani@avocats-mazars.com</a:t>
            </a:r>
            <a:r>
              <a:rPr lang="fr-FR" sz="1000" dirty="0"/>
              <a:t> </a:t>
            </a:r>
          </a:p>
          <a:p>
            <a:r>
              <a:rPr lang="fr-FR" sz="1000" dirty="0"/>
              <a:t>+33 6 60 56 89 47</a:t>
            </a:r>
          </a:p>
        </p:txBody>
      </p:sp>
      <p:sp>
        <p:nvSpPr>
          <p:cNvPr id="38" name="Espace réservé du contenu 8" hidden="1">
            <a:extLst>
              <a:ext uri="{FF2B5EF4-FFF2-40B4-BE49-F238E27FC236}">
                <a16:creationId xmlns:a16="http://schemas.microsoft.com/office/drawing/2014/main" id="{1CA37375-A9BF-454C-AB86-FDC951643C6F}"/>
              </a:ext>
            </a:extLst>
          </p:cNvPr>
          <p:cNvSpPr txBox="1">
            <a:spLocks/>
          </p:cNvSpPr>
          <p:nvPr/>
        </p:nvSpPr>
        <p:spPr>
          <a:xfrm>
            <a:off x="3423369" y="4968875"/>
            <a:ext cx="2607841"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Attorney-at-Law – Transfer Pricing </a:t>
            </a:r>
          </a:p>
          <a:p>
            <a:r>
              <a:rPr lang="fr-FR" sz="1000" dirty="0">
                <a:hlinkClick r:id="rId4"/>
              </a:rPr>
              <a:t>samuel.sebban@avocats-mazars.com</a:t>
            </a:r>
            <a:r>
              <a:rPr lang="fr-FR" sz="1000" dirty="0"/>
              <a:t> </a:t>
            </a:r>
          </a:p>
          <a:p>
            <a:r>
              <a:rPr lang="fr-FR" sz="1000" dirty="0"/>
              <a:t>+33 7 61 58 60 90</a:t>
            </a:r>
          </a:p>
        </p:txBody>
      </p:sp>
      <p:sp>
        <p:nvSpPr>
          <p:cNvPr id="39" name="Espace réservé du texte 7" hidden="1">
            <a:extLst>
              <a:ext uri="{FF2B5EF4-FFF2-40B4-BE49-F238E27FC236}">
                <a16:creationId xmlns:a16="http://schemas.microsoft.com/office/drawing/2014/main" id="{3CD57FD9-7A04-4A15-B213-92811F0D0FF5}"/>
              </a:ext>
            </a:extLst>
          </p:cNvPr>
          <p:cNvSpPr txBox="1">
            <a:spLocks/>
          </p:cNvSpPr>
          <p:nvPr/>
        </p:nvSpPr>
        <p:spPr>
          <a:xfrm>
            <a:off x="455538" y="45277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Laura Schoumacher</a:t>
            </a:r>
            <a:endParaRPr lang="fr-FR" sz="1800" dirty="0"/>
          </a:p>
        </p:txBody>
      </p:sp>
      <p:sp>
        <p:nvSpPr>
          <p:cNvPr id="49" name="Espace réservé du texte 7" hidden="1">
            <a:extLst>
              <a:ext uri="{FF2B5EF4-FFF2-40B4-BE49-F238E27FC236}">
                <a16:creationId xmlns:a16="http://schemas.microsoft.com/office/drawing/2014/main" id="{3929C23E-7DBE-4A4A-8C8B-87326F5A32A5}"/>
              </a:ext>
            </a:extLst>
          </p:cNvPr>
          <p:cNvSpPr txBox="1">
            <a:spLocks/>
          </p:cNvSpPr>
          <p:nvPr/>
        </p:nvSpPr>
        <p:spPr>
          <a:xfrm>
            <a:off x="10240062" y="345348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Victoria Dey</a:t>
            </a:r>
            <a:endParaRPr lang="fr-FR" sz="1800" dirty="0"/>
          </a:p>
        </p:txBody>
      </p:sp>
      <p:pic>
        <p:nvPicPr>
          <p:cNvPr id="55" name="Image 54">
            <a:extLst>
              <a:ext uri="{FF2B5EF4-FFF2-40B4-BE49-F238E27FC236}">
                <a16:creationId xmlns:a16="http://schemas.microsoft.com/office/drawing/2014/main" id="{29180096-D916-49F5-8443-2E8D6116D33A}"/>
              </a:ext>
            </a:extLst>
          </p:cNvPr>
          <p:cNvPicPr>
            <a:picLocks noChangeAspect="1"/>
          </p:cNvPicPr>
          <p:nvPr/>
        </p:nvPicPr>
        <p:blipFill>
          <a:blip r:embed="rId5"/>
          <a:stretch>
            <a:fillRect/>
          </a:stretch>
        </p:blipFill>
        <p:spPr>
          <a:xfrm>
            <a:off x="6241814" y="304800"/>
            <a:ext cx="5645385" cy="5755123"/>
          </a:xfrm>
          <a:prstGeom prst="rect">
            <a:avLst/>
          </a:prstGeom>
        </p:spPr>
      </p:pic>
      <p:sp>
        <p:nvSpPr>
          <p:cNvPr id="18" name="Espace réservé du texte 7">
            <a:extLst>
              <a:ext uri="{FF2B5EF4-FFF2-40B4-BE49-F238E27FC236}">
                <a16:creationId xmlns:a16="http://schemas.microsoft.com/office/drawing/2014/main" id="{353C9C14-794B-4636-B2E9-68711A3F445B}"/>
              </a:ext>
            </a:extLst>
          </p:cNvPr>
          <p:cNvSpPr txBox="1">
            <a:spLocks/>
          </p:cNvSpPr>
          <p:nvPr/>
        </p:nvSpPr>
        <p:spPr>
          <a:xfrm>
            <a:off x="304800" y="12928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Frédéric Barat</a:t>
            </a:r>
            <a:endParaRPr lang="fr-FR" dirty="0"/>
          </a:p>
        </p:txBody>
      </p:sp>
      <p:sp>
        <p:nvSpPr>
          <p:cNvPr id="19" name="Espace réservé du contenu 8">
            <a:extLst>
              <a:ext uri="{FF2B5EF4-FFF2-40B4-BE49-F238E27FC236}">
                <a16:creationId xmlns:a16="http://schemas.microsoft.com/office/drawing/2014/main" id="{7D089A6E-A77B-4F08-8894-892A62D65378}"/>
              </a:ext>
            </a:extLst>
          </p:cNvPr>
          <p:cNvSpPr>
            <a:spLocks noGrp="1"/>
          </p:cNvSpPr>
          <p:nvPr>
            <p:ph sz="quarter" idx="29"/>
          </p:nvPr>
        </p:nvSpPr>
        <p:spPr>
          <a:xfrm>
            <a:off x="304800" y="1690393"/>
            <a:ext cx="2539068" cy="805563"/>
          </a:xfrm>
        </p:spPr>
        <p:txBody>
          <a:bodyPr rIns="0"/>
          <a:lstStyle/>
          <a:p>
            <a:pPr marL="0" indent="0">
              <a:buNone/>
            </a:pPr>
            <a:r>
              <a:rPr lang="fr-FR" sz="1000" dirty="0"/>
              <a:t>Partner, Attorney-at-Law</a:t>
            </a:r>
          </a:p>
          <a:p>
            <a:r>
              <a:rPr lang="fr-FR" sz="1000" dirty="0">
                <a:hlinkClick r:id="rId6"/>
              </a:rPr>
              <a:t>frederic.barat@avocats-mazars.com</a:t>
            </a:r>
            <a:r>
              <a:rPr lang="fr-FR" sz="1000" dirty="0"/>
              <a:t> </a:t>
            </a:r>
          </a:p>
          <a:p>
            <a:r>
              <a:rPr lang="fr-FR" sz="1000" dirty="0"/>
              <a:t>+33 (0) 6 63 32 84 55 </a:t>
            </a:r>
          </a:p>
        </p:txBody>
      </p:sp>
      <p:sp>
        <p:nvSpPr>
          <p:cNvPr id="20" name="Espace réservé du texte 7">
            <a:extLst>
              <a:ext uri="{FF2B5EF4-FFF2-40B4-BE49-F238E27FC236}">
                <a16:creationId xmlns:a16="http://schemas.microsoft.com/office/drawing/2014/main" id="{D11D63EE-53B5-4ABD-B4F9-57CD19469D23}"/>
              </a:ext>
            </a:extLst>
          </p:cNvPr>
          <p:cNvSpPr txBox="1">
            <a:spLocks/>
          </p:cNvSpPr>
          <p:nvPr/>
        </p:nvSpPr>
        <p:spPr>
          <a:xfrm>
            <a:off x="304800" y="3031041"/>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Coralie Crespin</a:t>
            </a:r>
            <a:endParaRPr lang="fr-FR" dirty="0"/>
          </a:p>
        </p:txBody>
      </p:sp>
      <p:sp>
        <p:nvSpPr>
          <p:cNvPr id="21" name="Espace réservé du contenu 8">
            <a:extLst>
              <a:ext uri="{FF2B5EF4-FFF2-40B4-BE49-F238E27FC236}">
                <a16:creationId xmlns:a16="http://schemas.microsoft.com/office/drawing/2014/main" id="{17481A94-7AF5-4E38-A969-3AAB4C28F3C2}"/>
              </a:ext>
            </a:extLst>
          </p:cNvPr>
          <p:cNvSpPr txBox="1">
            <a:spLocks/>
          </p:cNvSpPr>
          <p:nvPr/>
        </p:nvSpPr>
        <p:spPr>
          <a:xfrm>
            <a:off x="304800" y="3428585"/>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7"/>
              </a:rPr>
              <a:t>coralie.crespin@avocats-mazars.com</a:t>
            </a:r>
            <a:r>
              <a:rPr lang="fr-FR" sz="1000" dirty="0"/>
              <a:t> </a:t>
            </a:r>
          </a:p>
          <a:p>
            <a:r>
              <a:rPr lang="fr-FR" sz="1000" dirty="0"/>
              <a:t>+33 (0) 6 99 18 66 34 </a:t>
            </a:r>
          </a:p>
        </p:txBody>
      </p:sp>
      <p:sp>
        <p:nvSpPr>
          <p:cNvPr id="22" name="Espace réservé du texte 7">
            <a:extLst>
              <a:ext uri="{FF2B5EF4-FFF2-40B4-BE49-F238E27FC236}">
                <a16:creationId xmlns:a16="http://schemas.microsoft.com/office/drawing/2014/main" id="{78A6AC61-9D3B-438F-92BD-4DC1917D8FFB}"/>
              </a:ext>
            </a:extLst>
          </p:cNvPr>
          <p:cNvSpPr txBox="1">
            <a:spLocks/>
          </p:cNvSpPr>
          <p:nvPr/>
        </p:nvSpPr>
        <p:spPr>
          <a:xfrm>
            <a:off x="3265983" y="3031041"/>
            <a:ext cx="2537406"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Stéphanie Gavrel</a:t>
            </a:r>
            <a:endParaRPr lang="fr-FR" dirty="0"/>
          </a:p>
        </p:txBody>
      </p:sp>
      <p:sp>
        <p:nvSpPr>
          <p:cNvPr id="23" name="Espace réservé du contenu 8">
            <a:extLst>
              <a:ext uri="{FF2B5EF4-FFF2-40B4-BE49-F238E27FC236}">
                <a16:creationId xmlns:a16="http://schemas.microsoft.com/office/drawing/2014/main" id="{7D3FC20C-1B62-447D-BF1E-4A9519848A15}"/>
              </a:ext>
            </a:extLst>
          </p:cNvPr>
          <p:cNvSpPr txBox="1">
            <a:spLocks/>
          </p:cNvSpPr>
          <p:nvPr/>
        </p:nvSpPr>
        <p:spPr>
          <a:xfrm>
            <a:off x="3265983" y="3428585"/>
            <a:ext cx="2542392"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2"/>
              </a:rPr>
              <a:t>Stephanie.gavrel@avocats-mazars.com</a:t>
            </a:r>
            <a:r>
              <a:rPr lang="fr-FR" sz="1000" dirty="0"/>
              <a:t> </a:t>
            </a:r>
          </a:p>
          <a:p>
            <a:r>
              <a:rPr lang="fr-FR" sz="1000" dirty="0"/>
              <a:t>+33 (0) 6 99 16 65 89</a:t>
            </a:r>
          </a:p>
        </p:txBody>
      </p:sp>
      <p:sp>
        <p:nvSpPr>
          <p:cNvPr id="24" name="Espace réservé du texte 7">
            <a:extLst>
              <a:ext uri="{FF2B5EF4-FFF2-40B4-BE49-F238E27FC236}">
                <a16:creationId xmlns:a16="http://schemas.microsoft.com/office/drawing/2014/main" id="{8FC62C14-9317-471C-9F10-D74B31737D66}"/>
              </a:ext>
            </a:extLst>
          </p:cNvPr>
          <p:cNvSpPr txBox="1">
            <a:spLocks/>
          </p:cNvSpPr>
          <p:nvPr/>
        </p:nvSpPr>
        <p:spPr>
          <a:xfrm>
            <a:off x="299814" y="4829335"/>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Guillaume Mélot</a:t>
            </a:r>
            <a:endParaRPr lang="fr-FR" dirty="0"/>
          </a:p>
        </p:txBody>
      </p:sp>
      <p:sp>
        <p:nvSpPr>
          <p:cNvPr id="25" name="Espace réservé du contenu 8">
            <a:extLst>
              <a:ext uri="{FF2B5EF4-FFF2-40B4-BE49-F238E27FC236}">
                <a16:creationId xmlns:a16="http://schemas.microsoft.com/office/drawing/2014/main" id="{526ACBE8-4A90-4D85-8F8B-A227ECCCC587}"/>
              </a:ext>
            </a:extLst>
          </p:cNvPr>
          <p:cNvSpPr txBox="1">
            <a:spLocks/>
          </p:cNvSpPr>
          <p:nvPr/>
        </p:nvSpPr>
        <p:spPr>
          <a:xfrm>
            <a:off x="299814" y="5226879"/>
            <a:ext cx="2539068"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Manager, Attorney-at-Law</a:t>
            </a:r>
          </a:p>
          <a:p>
            <a:r>
              <a:rPr lang="fr-FR" sz="1000" dirty="0">
                <a:hlinkClick r:id="rId3"/>
              </a:rPr>
              <a:t>guillaume.melot@avocats-mazars.com</a:t>
            </a:r>
            <a:r>
              <a:rPr lang="fr-FR" sz="1000" dirty="0"/>
              <a:t> </a:t>
            </a:r>
          </a:p>
          <a:p>
            <a:r>
              <a:rPr lang="fr-FR" sz="1000" dirty="0"/>
              <a:t>+33 (0) 6 67 77 85 80</a:t>
            </a:r>
          </a:p>
        </p:txBody>
      </p:sp>
      <p:sp>
        <p:nvSpPr>
          <p:cNvPr id="26" name="Espace réservé du texte 7">
            <a:extLst>
              <a:ext uri="{FF2B5EF4-FFF2-40B4-BE49-F238E27FC236}">
                <a16:creationId xmlns:a16="http://schemas.microsoft.com/office/drawing/2014/main" id="{28B763FA-E8C8-4BCF-B5A3-A57C3FEA32E9}"/>
              </a:ext>
            </a:extLst>
          </p:cNvPr>
          <p:cNvSpPr txBox="1">
            <a:spLocks/>
          </p:cNvSpPr>
          <p:nvPr/>
        </p:nvSpPr>
        <p:spPr>
          <a:xfrm>
            <a:off x="3269308" y="1292849"/>
            <a:ext cx="2539068" cy="334876"/>
          </a:xfrm>
          <a:prstGeom prst="rect">
            <a:avLst/>
          </a:prstGeom>
        </p:spPr>
        <p:txBody>
          <a:bodyPr vert="horz" lIns="0" tIns="0" rIns="0" bIns="72000" rtlCol="0">
            <a:noAutofit/>
          </a:bodyPr>
          <a:lstStyle>
            <a:lvl1pPr marL="0" indent="0" algn="l" defTabSz="914400" rtl="0" eaLnBrk="1" latinLnBrk="0" hangingPunct="1">
              <a:lnSpc>
                <a:spcPct val="100000"/>
              </a:lnSpc>
              <a:spcBef>
                <a:spcPts val="200"/>
              </a:spcBef>
              <a:buFont typeface="Arial" panose="020B0604020202020204" pitchFamily="34" charset="0"/>
              <a:buNone/>
              <a:defRPr sz="2000" b="0" i="0" kern="1200" spc="0" baseline="0">
                <a:solidFill>
                  <a:schemeClr val="tx2"/>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Frédéric Lubczinski</a:t>
            </a:r>
            <a:endParaRPr lang="fr-FR" dirty="0"/>
          </a:p>
        </p:txBody>
      </p:sp>
      <p:sp>
        <p:nvSpPr>
          <p:cNvPr id="27" name="Espace réservé du contenu 8">
            <a:extLst>
              <a:ext uri="{FF2B5EF4-FFF2-40B4-BE49-F238E27FC236}">
                <a16:creationId xmlns:a16="http://schemas.microsoft.com/office/drawing/2014/main" id="{A7663273-FA30-4EDE-8647-E4C534B02BB9}"/>
              </a:ext>
            </a:extLst>
          </p:cNvPr>
          <p:cNvSpPr txBox="1">
            <a:spLocks/>
          </p:cNvSpPr>
          <p:nvPr/>
        </p:nvSpPr>
        <p:spPr>
          <a:xfrm>
            <a:off x="3269308" y="1690393"/>
            <a:ext cx="2540730" cy="805563"/>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dirty="0"/>
              <a:t>Partner, Attorney-at-Law</a:t>
            </a:r>
          </a:p>
          <a:p>
            <a:r>
              <a:rPr lang="fr-FR" sz="1000" dirty="0">
                <a:hlinkClick r:id="rId8"/>
              </a:rPr>
              <a:t>frederic.lubczinski@avocats-mazars.com</a:t>
            </a:r>
            <a:r>
              <a:rPr lang="fr-FR" sz="1000" dirty="0"/>
              <a:t> </a:t>
            </a:r>
          </a:p>
          <a:p>
            <a:r>
              <a:rPr lang="fr-FR" sz="1000" dirty="0"/>
              <a:t>+33 (0) 6 67 67 26 97 </a:t>
            </a:r>
          </a:p>
        </p:txBody>
      </p:sp>
    </p:spTree>
    <p:extLst>
      <p:ext uri="{BB962C8B-B14F-4D97-AF65-F5344CB8AC3E}">
        <p14:creationId xmlns:p14="http://schemas.microsoft.com/office/powerpoint/2010/main" val="125598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097F-3A5E-4746-8084-6B23A9660FFA}"/>
              </a:ext>
            </a:extLst>
          </p:cNvPr>
          <p:cNvSpPr>
            <a:spLocks noGrp="1"/>
          </p:cNvSpPr>
          <p:nvPr>
            <p:ph type="body" sz="quarter" idx="19"/>
          </p:nvPr>
        </p:nvSpPr>
        <p:spPr/>
        <p:txBody>
          <a:bodyPr/>
          <a:lstStyle/>
          <a:p>
            <a:r>
              <a:rPr lang="fr-FR" dirty="0"/>
              <a:t>Tour Exaltis</a:t>
            </a:r>
          </a:p>
          <a:p>
            <a:r>
              <a:rPr lang="fr-FR" dirty="0"/>
              <a:t>61 rue Henri Regnault</a:t>
            </a:r>
          </a:p>
          <a:p>
            <a:r>
              <a:rPr lang="fr-FR" dirty="0"/>
              <a:t>92400 Courbevoie – France</a:t>
            </a:r>
          </a:p>
          <a:p>
            <a:r>
              <a:rPr lang="fr-FR" dirty="0"/>
              <a:t>Tel : +33 (0) 1 49 97 35 20</a:t>
            </a:r>
          </a:p>
          <a:p>
            <a:endParaRPr lang="en-US" dirty="0"/>
          </a:p>
        </p:txBody>
      </p:sp>
      <p:sp>
        <p:nvSpPr>
          <p:cNvPr id="3" name="TextBox 2">
            <a:extLst>
              <a:ext uri="{FF2B5EF4-FFF2-40B4-BE49-F238E27FC236}">
                <a16:creationId xmlns:a16="http://schemas.microsoft.com/office/drawing/2014/main" id="{F577AA99-5AA6-432F-B1EF-CDE9CA56FC6D}"/>
              </a:ext>
            </a:extLst>
          </p:cNvPr>
          <p:cNvSpPr txBox="1"/>
          <p:nvPr/>
        </p:nvSpPr>
        <p:spPr>
          <a:xfrm>
            <a:off x="6238260" y="1581150"/>
            <a:ext cx="3829050" cy="823815"/>
          </a:xfrm>
          <a:prstGeom prst="rect">
            <a:avLst/>
          </a:prstGeom>
          <a:noFill/>
        </p:spPr>
        <p:txBody>
          <a:bodyPr wrap="square" lIns="0" rtlCol="0">
            <a:spAutoFit/>
          </a:bodyPr>
          <a:lstStyle/>
          <a:p>
            <a:pPr marL="0" indent="0" algn="l">
              <a:lnSpc>
                <a:spcPct val="90000"/>
              </a:lnSpc>
              <a:spcBef>
                <a:spcPts val="1000"/>
              </a:spcBef>
              <a:buFont typeface="Arial" panose="020B0604020202020204" pitchFamily="34" charset="0"/>
              <a:buNone/>
            </a:pPr>
            <a:r>
              <a:rPr lang="en-US" sz="1400" b="1" spc="40" dirty="0">
                <a:solidFill>
                  <a:schemeClr val="bg1"/>
                </a:solidFill>
              </a:rPr>
              <a:t>Our previous publications:</a:t>
            </a:r>
          </a:p>
          <a:p>
            <a:pPr marL="0" indent="0" algn="l">
              <a:lnSpc>
                <a:spcPct val="90000"/>
              </a:lnSpc>
              <a:spcBef>
                <a:spcPts val="1000"/>
              </a:spcBef>
              <a:buFont typeface="Arial" panose="020B0604020202020204" pitchFamily="34" charset="0"/>
              <a:buNone/>
            </a:pPr>
            <a:r>
              <a:rPr lang="en-US" sz="1400" b="0" spc="40" dirty="0">
                <a:solidFill>
                  <a:schemeClr val="bg1"/>
                </a:solidFill>
                <a:hlinkClick r:id="rId2"/>
              </a:rPr>
              <a:t>Click here</a:t>
            </a:r>
            <a:endParaRPr lang="en-US" sz="1400" b="0" spc="40" dirty="0">
              <a:solidFill>
                <a:schemeClr val="bg1"/>
              </a:solidFill>
            </a:endParaRPr>
          </a:p>
          <a:p>
            <a:pPr marL="180975" indent="-180975" algn="l">
              <a:buFont typeface="Arial" panose="020B0604020202020204" pitchFamily="34" charset="0"/>
              <a:buChar char="•"/>
            </a:pPr>
            <a:endParaRPr lang="fr-FR" sz="1400" spc="40" dirty="0">
              <a:solidFill>
                <a:schemeClr val="tx1"/>
              </a:solidFill>
            </a:endParaRPr>
          </a:p>
        </p:txBody>
      </p:sp>
      <p:sp>
        <p:nvSpPr>
          <p:cNvPr id="4" name="TextBox 3" hidden="1">
            <a:extLst>
              <a:ext uri="{FF2B5EF4-FFF2-40B4-BE49-F238E27FC236}">
                <a16:creationId xmlns:a16="http://schemas.microsoft.com/office/drawing/2014/main" id="{97DBFB62-35BF-43CA-B9CF-D38A7C2746B3}"/>
              </a:ext>
            </a:extLst>
          </p:cNvPr>
          <p:cNvSpPr txBox="1"/>
          <p:nvPr/>
        </p:nvSpPr>
        <p:spPr>
          <a:xfrm>
            <a:off x="6410325" y="3114675"/>
            <a:ext cx="3829050" cy="2181225"/>
          </a:xfrm>
          <a:prstGeom prst="rect">
            <a:avLst/>
          </a:prstGeom>
          <a:noFill/>
        </p:spPr>
        <p:txBody>
          <a:bodyPr wrap="square" lIns="0" rtlCol="0">
            <a:spAutoFit/>
          </a:bodyPr>
          <a:lstStyle/>
          <a:p>
            <a:pPr marL="180975" indent="-180975" algn="l">
              <a:buFont typeface="Arial" panose="020B0604020202020204" pitchFamily="34" charset="0"/>
              <a:buChar char="•"/>
            </a:pPr>
            <a:endParaRPr lang="fr-FR" sz="1400" spc="40" dirty="0">
              <a:solidFill>
                <a:schemeClr val="tx1"/>
              </a:solidFill>
            </a:endParaRPr>
          </a:p>
        </p:txBody>
      </p:sp>
    </p:spTree>
    <p:extLst>
      <p:ext uri="{BB962C8B-B14F-4D97-AF65-F5344CB8AC3E}">
        <p14:creationId xmlns:p14="http://schemas.microsoft.com/office/powerpoint/2010/main" val="2218569049"/>
      </p:ext>
    </p:extLst>
  </p:cSld>
  <p:clrMapOvr>
    <a:masterClrMapping/>
  </p:clrMapOvr>
</p:sld>
</file>

<file path=ppt/theme/theme1.xml><?xml version="1.0" encoding="utf-8"?>
<a:theme xmlns:a="http://schemas.openxmlformats.org/drawingml/2006/main" name="Content slides">
  <a:themeElements>
    <a:clrScheme name="Mazars_Palette">
      <a:dk1>
        <a:srgbClr val="787878"/>
      </a:dk1>
      <a:lt1>
        <a:srgbClr val="FFFFFF"/>
      </a:lt1>
      <a:dk2>
        <a:srgbClr val="0071CE"/>
      </a:dk2>
      <a:lt2>
        <a:srgbClr val="F3F4F3"/>
      </a:lt2>
      <a:accent1>
        <a:srgbClr val="0A1F8F"/>
      </a:accent1>
      <a:accent2>
        <a:srgbClr val="704B63"/>
      </a:accent2>
      <a:accent3>
        <a:srgbClr val="3D8375"/>
      </a:accent3>
      <a:accent4>
        <a:srgbClr val="3D4775"/>
      </a:accent4>
      <a:accent5>
        <a:srgbClr val="9EA480"/>
      </a:accent5>
      <a:accent6>
        <a:srgbClr val="382731"/>
      </a:accent6>
      <a:hlink>
        <a:srgbClr val="79AFDA"/>
      </a:hlink>
      <a:folHlink>
        <a:srgbClr val="457E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POWERPOINT.pptx" id="{F4A0F341-DC76-49A9-9180-E4F71CD6C285}" vid="{6F68F4E1-6A26-4DC5-9B0A-2B409DFEC8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E53DAC2600694DAEA78D715C61A770" ma:contentTypeVersion="9" ma:contentTypeDescription="Create a new document." ma:contentTypeScope="" ma:versionID="65937f8fd5acaf0b5c42c6672eda712a">
  <xsd:schema xmlns:xsd="http://www.w3.org/2001/XMLSchema" xmlns:xs="http://www.w3.org/2001/XMLSchema" xmlns:p="http://schemas.microsoft.com/office/2006/metadata/properties" xmlns:ns2="c245dfd6-af2f-4315-a3a4-605a3e3d6f77" targetNamespace="http://schemas.microsoft.com/office/2006/metadata/properties" ma:root="true" ma:fieldsID="5f952b3fa33819e03f11201e9a6e50fb" ns2:_="">
    <xsd:import namespace="c245dfd6-af2f-4315-a3a4-605a3e3d6f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5dfd6-af2f-4315-a3a4-605a3e3d6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53C186-CE95-4EAF-B87C-596BFD016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5dfd6-af2f-4315-a3a4-605a3e3d6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C976ED-E90B-42EB-9E7A-174F86782848}">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c245dfd6-af2f-4315-a3a4-605a3e3d6f77"/>
    <ds:schemaRef ds:uri="http://purl.org/dc/terms/"/>
  </ds:schemaRefs>
</ds:datastoreItem>
</file>

<file path=customXml/itemProps3.xml><?xml version="1.0" encoding="utf-8"?>
<ds:datastoreItem xmlns:ds="http://schemas.openxmlformats.org/officeDocument/2006/customXml" ds:itemID="{98526F3F-9EB0-4674-AF70-BF95490A69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10613</TotalTime>
  <Words>773</Words>
  <Application>Microsoft Office PowerPoint</Application>
  <PresentationFormat>Grand écran</PresentationFormat>
  <Paragraphs>74</Paragraphs>
  <Slides>4</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vt:i4>
      </vt:variant>
    </vt:vector>
  </HeadingPairs>
  <TitlesOfParts>
    <vt:vector size="7" baseType="lpstr">
      <vt:lpstr>Arial</vt:lpstr>
      <vt:lpstr>Calibri</vt:lpstr>
      <vt:lpstr>Content slides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MELOT Guillaume</dc:creator>
  <cp:lastModifiedBy>BENTAHIR Omaïma</cp:lastModifiedBy>
  <cp:revision>92</cp:revision>
  <dcterms:created xsi:type="dcterms:W3CDTF">2022-05-11T12:23:31Z</dcterms:created>
  <dcterms:modified xsi:type="dcterms:W3CDTF">2023-02-28T16:31:35Z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0x01010077E53DAC2600694DAEA78D715C61A770</vt:lpwstr>
  </property>
  <property fmtid="{D5CDD505-2E9C-101B-9397-08002B2CF9AE}" pid="3" name="MSIP_Label_ae8fab06-504b-4325-93a9-50ca85e66f06_Enabled">
    <vt:lpwstr>true</vt:lpwstr>
  </property>
  <property fmtid="{D5CDD505-2E9C-101B-9397-08002B2CF9AE}" pid="4" name="MSIP_Label_ae8fab06-504b-4325-93a9-50ca85e66f06_SetDate">
    <vt:lpwstr>2022-05-11T12:23:32Z</vt:lpwstr>
  </property>
  <property fmtid="{D5CDD505-2E9C-101B-9397-08002B2CF9AE}" pid="5" name="MSIP_Label_ae8fab06-504b-4325-93a9-50ca85e66f06_Method">
    <vt:lpwstr>Standard</vt:lpwstr>
  </property>
  <property fmtid="{D5CDD505-2E9C-101B-9397-08002B2CF9AE}" pid="6" name="MSIP_Label_ae8fab06-504b-4325-93a9-50ca85e66f06_Name">
    <vt:lpwstr>C-Confidentiel</vt:lpwstr>
  </property>
  <property fmtid="{D5CDD505-2E9C-101B-9397-08002B2CF9AE}" pid="7" name="MSIP_Label_ae8fab06-504b-4325-93a9-50ca85e66f06_SiteId">
    <vt:lpwstr>41d9a388-7aef-420d-976c-d046beab641f</vt:lpwstr>
  </property>
  <property fmtid="{D5CDD505-2E9C-101B-9397-08002B2CF9AE}" pid="8" name="MSIP_Label_ae8fab06-504b-4325-93a9-50ca85e66f06_ActionId">
    <vt:lpwstr>1039f6d5-8fc0-44b3-9deb-93380171d285</vt:lpwstr>
  </property>
  <property fmtid="{D5CDD505-2E9C-101B-9397-08002B2CF9AE}" pid="9" name="MSIP_Label_ae8fab06-504b-4325-93a9-50ca85e66f06_ContentBits">
    <vt:lpwstr>0</vt:lpwstr>
  </property>
</Properties>
</file>